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57" r:id="rId6"/>
    <p:sldId id="258" r:id="rId7"/>
    <p:sldId id="281" r:id="rId8"/>
    <p:sldId id="282" r:id="rId9"/>
    <p:sldId id="270" r:id="rId10"/>
    <p:sldId id="268" r:id="rId11"/>
    <p:sldId id="283" r:id="rId12"/>
    <p:sldId id="271" r:id="rId13"/>
    <p:sldId id="272" r:id="rId14"/>
    <p:sldId id="284" r:id="rId15"/>
    <p:sldId id="285" r:id="rId16"/>
    <p:sldId id="267" r:id="rId17"/>
    <p:sldId id="273" r:id="rId18"/>
    <p:sldId id="286" r:id="rId19"/>
    <p:sldId id="287" r:id="rId20"/>
    <p:sldId id="274" r:id="rId21"/>
    <p:sldId id="275" r:id="rId22"/>
    <p:sldId id="288" r:id="rId23"/>
    <p:sldId id="276" r:id="rId24"/>
    <p:sldId id="277" r:id="rId25"/>
    <p:sldId id="289" r:id="rId26"/>
    <p:sldId id="278" r:id="rId27"/>
    <p:sldId id="279" r:id="rId28"/>
    <p:sldId id="290" r:id="rId29"/>
    <p:sldId id="291"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470" y="42"/>
      </p:cViewPr>
      <p:guideLst>
        <p:guide orient="horz" pos="2160"/>
        <p:guide pos="288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9/1/2023</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9/1/2023</a:t>
            </a:fld>
            <a:endParaRPr lang="en-US" noProof="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203531" y="-3756"/>
            <a:ext cx="10347533"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071116" y="2395728"/>
            <a:ext cx="5308092" cy="1243584"/>
          </a:xfrm>
        </p:spPr>
        <p:txBody>
          <a:bodyPr vert="horz" lIns="91440" tIns="45720" rIns="91440" bIns="45720" rtlCol="0" anchor="b">
            <a:noAutofit/>
          </a:bodyPr>
          <a:lstStyle>
            <a:lvl1pPr>
              <a:defRPr lang="en-GB" sz="495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071116" y="3721608"/>
            <a:ext cx="5308092" cy="868680"/>
          </a:xfrm>
        </p:spPr>
        <p:txBody>
          <a:bodyPr vert="horz" lIns="91440" tIns="45720" rIns="91440" bIns="45720" rtlCol="0">
            <a:normAutofit/>
          </a:bodyPr>
          <a:lstStyle>
            <a:lvl1pPr marL="0" indent="0">
              <a:buNone/>
              <a:defRPr lang="en-GB" sz="1350" spc="225" dirty="0">
                <a:solidFill>
                  <a:schemeClr val="bg1"/>
                </a:solidFill>
                <a:latin typeface="+mn-lt"/>
                <a:cs typeface="Arial" panose="020B0604020202020204" pitchFamily="34" charset="0"/>
              </a:defRPr>
            </a:lvl1pPr>
          </a:lstStyle>
          <a:p>
            <a:pPr marL="171450" lvl="0" indent="-17145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332525" y="1517715"/>
            <a:ext cx="3888328" cy="4659248"/>
          </a:xfrm>
        </p:spPr>
        <p:txBody>
          <a:bodyPr>
            <a:normAutofit/>
          </a:bodyPr>
          <a:lstStyle>
            <a:lvl1pPr marL="342900" indent="-342900">
              <a:buFont typeface="Arial" panose="020B0604020202020204" pitchFamily="34" charset="0"/>
              <a:buChar char="•"/>
              <a:defRPr sz="1500">
                <a:solidFill>
                  <a:schemeClr val="bg1"/>
                </a:solidFill>
              </a:defRPr>
            </a:lvl1pPr>
            <a:lvl2pPr marL="600075" indent="-257175">
              <a:buFont typeface="Arial" panose="020B0604020202020204" pitchFamily="34" charset="0"/>
              <a:buChar char="•"/>
              <a:defRPr sz="1350">
                <a:solidFill>
                  <a:schemeClr val="bg1"/>
                </a:solidFill>
              </a:defRPr>
            </a:lvl2pPr>
            <a:lvl3pPr marL="942975" indent="-257175">
              <a:buFont typeface="Arial" panose="020B0604020202020204" pitchFamily="34" charset="0"/>
              <a:buChar char="•"/>
              <a:defRPr sz="1200">
                <a:solidFill>
                  <a:schemeClr val="bg1"/>
                </a:solidFill>
              </a:defRPr>
            </a:lvl3pPr>
            <a:lvl4pPr marL="1243013" indent="-214313">
              <a:buFont typeface="Arial" panose="020B0604020202020204" pitchFamily="34" charset="0"/>
              <a:buChar char="•"/>
              <a:defRPr sz="1050">
                <a:solidFill>
                  <a:schemeClr val="bg1"/>
                </a:solidFill>
              </a:defRPr>
            </a:lvl4pPr>
            <a:lvl5pPr marL="1585913" indent="-214313">
              <a:buFont typeface="Arial" panose="020B0604020202020204" pitchFamily="34" charset="0"/>
              <a:buChar cha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4855623" y="1517715"/>
            <a:ext cx="3888328" cy="4659248"/>
          </a:xfrm>
        </p:spPr>
        <p:txBody>
          <a:bodyPr>
            <a:normAutofit/>
          </a:bodyPr>
          <a:lstStyle>
            <a:lvl1pPr>
              <a:defRPr sz="150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733660" y="2096719"/>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2416674" y="2096719"/>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4099687" y="2096719"/>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5782701" y="2096719"/>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7465714" y="2096719"/>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39921" y="4240093"/>
            <a:ext cx="1332105" cy="1463040"/>
          </a:xfrm>
        </p:spPr>
        <p:txBody>
          <a:bodyPr lIns="0" tIns="0" rIns="0" bIns="0">
            <a:noAutofit/>
          </a:bodyPr>
          <a:lstStyle>
            <a:lvl1pPr marL="0" indent="0" algn="ctr">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222935" y="4240093"/>
            <a:ext cx="1332105" cy="1463040"/>
          </a:xfrm>
        </p:spPr>
        <p:txBody>
          <a:bodyPr lIns="0" tIns="0" rIns="0" bIns="0">
            <a:noAutofit/>
          </a:bodyPr>
          <a:lstStyle>
            <a:lvl1pPr marL="0" indent="0" algn="ctr">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3905948" y="4240093"/>
            <a:ext cx="1332105" cy="1463040"/>
          </a:xfrm>
        </p:spPr>
        <p:txBody>
          <a:bodyPr lIns="0" tIns="0" rIns="0" bIns="0">
            <a:noAutofit/>
          </a:bodyPr>
          <a:lstStyle>
            <a:lvl1pPr marL="0" indent="0" algn="ctr">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5588962" y="4240093"/>
            <a:ext cx="1332105" cy="1463040"/>
          </a:xfrm>
        </p:spPr>
        <p:txBody>
          <a:bodyPr lIns="0" tIns="0" rIns="0" bIns="0">
            <a:noAutofit/>
          </a:bodyPr>
          <a:lstStyle>
            <a:lvl1pPr marL="0" indent="0" algn="ctr">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7271975" y="4240093"/>
            <a:ext cx="1332105" cy="1463040"/>
          </a:xfrm>
        </p:spPr>
        <p:txBody>
          <a:bodyPr lIns="0" tIns="0" rIns="0" bIns="0">
            <a:noAutofit/>
          </a:bodyPr>
          <a:lstStyle>
            <a:lvl1pPr marL="0" indent="0" algn="ctr">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931767"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2614779"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4297794"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5980806"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7663820"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406570" y="4240093"/>
            <a:ext cx="2469980" cy="1463040"/>
          </a:xfrm>
        </p:spPr>
        <p:txBody>
          <a:bodyPr lIns="0" tIns="0" rIns="0" bIns="0">
            <a:noAutofit/>
          </a:bodyPr>
          <a:lstStyle>
            <a:lvl1pPr marL="0" indent="0" algn="l">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8"/>
            <a:ext cx="9144002" cy="2289897"/>
          </a:xfrm>
        </p:spPr>
        <p:txBody>
          <a:bodyPr anchor="ctr">
            <a:normAutofit/>
          </a:bodyPr>
          <a:lstStyle>
            <a:lvl1pPr marL="0" indent="0" algn="ctr">
              <a:buNone/>
              <a:defRPr sz="105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3333127" y="4240093"/>
            <a:ext cx="2469980" cy="1463040"/>
          </a:xfrm>
        </p:spPr>
        <p:txBody>
          <a:bodyPr lIns="0" tIns="0" rIns="0" bIns="0">
            <a:noAutofit/>
          </a:bodyPr>
          <a:lstStyle>
            <a:lvl1pPr marL="0" indent="0" algn="l">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6259684" y="4240093"/>
            <a:ext cx="2469980" cy="1463040"/>
          </a:xfrm>
        </p:spPr>
        <p:txBody>
          <a:bodyPr lIns="0" tIns="0" rIns="0" bIns="0">
            <a:noAutofit/>
          </a:bodyPr>
          <a:lstStyle>
            <a:lvl1pPr marL="0" indent="0" algn="l">
              <a:lnSpc>
                <a:spcPct val="100000"/>
              </a:lnSpc>
              <a:spcBef>
                <a:spcPts val="450"/>
              </a:spcBef>
              <a:spcAft>
                <a:spcPts val="300"/>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406571" y="4240093"/>
            <a:ext cx="7051505" cy="1463040"/>
          </a:xfrm>
        </p:spPr>
        <p:txBody>
          <a:bodyPr lIns="0" tIns="0" rIns="0" bIns="0">
            <a:noAutofit/>
          </a:bodyPr>
          <a:lstStyle>
            <a:lvl1pPr marL="0" indent="0" algn="l">
              <a:lnSpc>
                <a:spcPct val="100000"/>
              </a:lnSpc>
              <a:spcBef>
                <a:spcPts val="225"/>
              </a:spcBef>
              <a:spcAft>
                <a:spcPts val="225"/>
              </a:spcAft>
              <a:buNone/>
              <a:defRPr sz="1050">
                <a:solidFill>
                  <a:schemeClr val="bg1"/>
                </a:solidFill>
                <a:latin typeface="+mn-lt"/>
                <a:cs typeface="Arial" panose="020B0604020202020204" pitchFamily="34" charset="0"/>
              </a:defRPr>
            </a:lvl1pPr>
            <a:lvl2pPr>
              <a:lnSpc>
                <a:spcPct val="100000"/>
              </a:lnSpc>
              <a:spcBef>
                <a:spcPts val="450"/>
              </a:spcBef>
              <a:spcAft>
                <a:spcPts val="300"/>
              </a:spcAft>
              <a:defRPr sz="1200">
                <a:solidFill>
                  <a:schemeClr val="bg1"/>
                </a:solidFill>
                <a:latin typeface="Arial" panose="020B0604020202020204" pitchFamily="34" charset="0"/>
                <a:cs typeface="Arial" panose="020B0604020202020204" pitchFamily="34" charset="0"/>
              </a:defRPr>
            </a:lvl2pPr>
            <a:lvl3pPr>
              <a:lnSpc>
                <a:spcPct val="100000"/>
              </a:lnSpc>
              <a:spcBef>
                <a:spcPts val="450"/>
              </a:spcBef>
              <a:spcAft>
                <a:spcPts val="300"/>
              </a:spcAft>
              <a:defRPr sz="1050">
                <a:solidFill>
                  <a:schemeClr val="bg1"/>
                </a:solidFill>
                <a:latin typeface="Arial" panose="020B0604020202020204" pitchFamily="34" charset="0"/>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8"/>
            <a:ext cx="9144002" cy="2289897"/>
          </a:xfrm>
        </p:spPr>
        <p:txBody>
          <a:bodyPr anchor="ctr">
            <a:normAutofit/>
          </a:bodyPr>
          <a:lstStyle>
            <a:lvl1pPr marL="0" indent="0" algn="ctr">
              <a:buNone/>
              <a:defRPr sz="105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3082567" y="1444652"/>
            <a:ext cx="5661385" cy="4579079"/>
          </a:xfrm>
        </p:spPr>
        <p:txBody>
          <a:bodyPr>
            <a:normAutofit/>
          </a:bodyPr>
          <a:lstStyle>
            <a:lvl1pPr marL="0" indent="0">
              <a:buNone/>
              <a:defRPr sz="1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332526" y="1444652"/>
            <a:ext cx="2523797" cy="4579079"/>
          </a:xfrm>
        </p:spPr>
        <p:txBody>
          <a:bodyPr/>
          <a:lstStyle>
            <a:lvl1pPr marL="0" indent="0">
              <a:buFont typeface="Arial" panose="020B0604020202020204" pitchFamily="34" charse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332526" y="1444652"/>
            <a:ext cx="2523797" cy="4579079"/>
          </a:xfrm>
        </p:spPr>
        <p:txBody>
          <a:bodyPr/>
          <a:lstStyle>
            <a:lvl1pPr marL="0" indent="0">
              <a:buFont typeface="Arial" panose="020B0604020202020204" pitchFamily="34" charse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2973218" y="1444652"/>
            <a:ext cx="5770733" cy="4579079"/>
          </a:xfrm>
        </p:spPr>
        <p:txBody>
          <a:bodyPr>
            <a:normAutofit/>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307601" y="-241991"/>
            <a:ext cx="535531" cy="483982"/>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2223" y="0"/>
            <a:ext cx="9156224"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1" y="0"/>
            <a:ext cx="5161475"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3912932" y="2807208"/>
            <a:ext cx="3709199" cy="1243584"/>
          </a:xfrm>
        </p:spPr>
        <p:txBody>
          <a:bodyPr vert="horz" lIns="91440" tIns="45720" rIns="91440" bIns="45720" rtlCol="0" anchor="ctr">
            <a:noAutofit/>
          </a:bodyPr>
          <a:lstStyle>
            <a:lvl1pPr>
              <a:defRPr lang="en-GB" sz="405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2223" y="0"/>
            <a:ext cx="9156224"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4770182" y="3429000"/>
            <a:ext cx="3709199" cy="1243584"/>
          </a:xfrm>
        </p:spPr>
        <p:txBody>
          <a:bodyPr vert="horz" lIns="91440" tIns="45720" rIns="91440" bIns="45720" rtlCol="0" anchor="ctr">
            <a:noAutofit/>
          </a:bodyPr>
          <a:lstStyle>
            <a:lvl1pPr>
              <a:defRPr lang="en-GB" sz="405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1302863" y="-162471"/>
            <a:ext cx="6043521" cy="6320308"/>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614362" y="-997743"/>
            <a:ext cx="6043521" cy="675666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010864" y="-465959"/>
            <a:ext cx="647933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9144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2"/>
            <a:ext cx="9144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1112262" y="-1112261"/>
            <a:ext cx="6862743" cy="9087265"/>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3597488" y="782783"/>
            <a:ext cx="6326154" cy="476059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6700970" y="2066799"/>
            <a:ext cx="4406148" cy="397442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7187681" y="1088097"/>
            <a:ext cx="3804135"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8469217" y="5885198"/>
            <a:ext cx="877778" cy="1316667"/>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7936700" y="5841410"/>
            <a:ext cx="1779261"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132240" y="-689051"/>
            <a:ext cx="1532001" cy="1369847"/>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392345" y="-373940"/>
            <a:ext cx="818398" cy="73962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623888" y="4754880"/>
            <a:ext cx="5102352" cy="365760"/>
          </a:xfrm>
        </p:spPr>
        <p:txBody>
          <a:bodyPr vert="horz" lIns="91440" tIns="45720" rIns="91440" bIns="45720" rtlCol="0">
            <a:normAutofit/>
          </a:bodyPr>
          <a:lstStyle>
            <a:lvl1pPr marL="0" indent="0">
              <a:buNone/>
              <a:defRPr lang="en-US" sz="1200" spc="225">
                <a:solidFill>
                  <a:schemeClr val="accent1">
                    <a:lumMod val="20000"/>
                    <a:lumOff val="80000"/>
                  </a:schemeClr>
                </a:solidFill>
                <a:latin typeface="+mn-lt"/>
                <a:cs typeface="Arial" panose="020B0604020202020204" pitchFamily="34" charset="0"/>
              </a:defRPr>
            </a:lvl1pPr>
          </a:lstStyle>
          <a:p>
            <a:pPr marL="171450" lvl="0" indent="-17145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624078" y="3886203"/>
            <a:ext cx="5836158" cy="859055"/>
          </a:xfrm>
        </p:spPr>
        <p:txBody>
          <a:bodyPr vert="horz" lIns="91440" tIns="45720" rIns="91440" bIns="45720" rtlCol="0" anchor="b">
            <a:normAutofit/>
          </a:bodyPr>
          <a:lstStyle>
            <a:lvl1pPr>
              <a:defRPr lang="en-GB" sz="405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9144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1283980" y="-997278"/>
            <a:ext cx="6862743" cy="8857300"/>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1112263" y="-1112261"/>
            <a:ext cx="6862743" cy="9087265"/>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7332058" y="2057401"/>
            <a:ext cx="331016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8469217" y="5885198"/>
            <a:ext cx="877778" cy="1316667"/>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7936700" y="5841410"/>
            <a:ext cx="1779261"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7303721" y="6409176"/>
            <a:ext cx="1052473" cy="907084"/>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624078" y="3886203"/>
            <a:ext cx="5836158" cy="859055"/>
          </a:xfrm>
        </p:spPr>
        <p:txBody>
          <a:bodyPr vert="horz" lIns="91440" tIns="45720" rIns="91440" bIns="45720" rtlCol="0" anchor="b">
            <a:normAutofit/>
          </a:bodyPr>
          <a:lstStyle>
            <a:lvl1pPr>
              <a:defRPr lang="en-GB" sz="405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623888" y="4754880"/>
            <a:ext cx="5102352" cy="365760"/>
          </a:xfrm>
        </p:spPr>
        <p:txBody>
          <a:bodyPr vert="horz" lIns="91440" tIns="45720" rIns="91440" bIns="45720" rtlCol="0">
            <a:normAutofit/>
          </a:bodyPr>
          <a:lstStyle>
            <a:lvl1pPr marL="0" indent="0">
              <a:buNone/>
              <a:defRPr lang="en-US" sz="1200" spc="225">
                <a:solidFill>
                  <a:schemeClr val="accent1">
                    <a:lumMod val="20000"/>
                    <a:lumOff val="80000"/>
                  </a:schemeClr>
                </a:solidFill>
                <a:latin typeface="+mn-lt"/>
                <a:cs typeface="Arial" panose="020B0604020202020204" pitchFamily="34" charset="0"/>
              </a:defRPr>
            </a:lvl1pPr>
          </a:lstStyle>
          <a:p>
            <a:pPr marL="171450" lvl="0" indent="-17145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9144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1283980" y="-997278"/>
            <a:ext cx="6862743" cy="8857300"/>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1112263" y="-1112261"/>
            <a:ext cx="6862743" cy="9087265"/>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400050" y="914400"/>
            <a:ext cx="1458686"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717745" y="923308"/>
            <a:ext cx="753836" cy="2859313"/>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38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400051" y="3200403"/>
            <a:ext cx="5663293" cy="2859313"/>
          </a:xfrm>
        </p:spPr>
        <p:txBody>
          <a:bodyPr vert="horz" lIns="91440" tIns="45720" rIns="91440" bIns="45720" rtlCol="0" anchor="t">
            <a:normAutofit/>
          </a:bodyPr>
          <a:lstStyle>
            <a:lvl1pPr>
              <a:lnSpc>
                <a:spcPct val="100000"/>
              </a:lnSpc>
              <a:defRPr lang="en-GB" sz="24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333376" y="1625386"/>
            <a:ext cx="5038725" cy="4093243"/>
          </a:xfrm>
        </p:spPr>
        <p:txBody>
          <a:bodyPr>
            <a:noAutofit/>
          </a:bodyPr>
          <a:lstStyle>
            <a:lvl1pPr>
              <a:lnSpc>
                <a:spcPct val="100000"/>
              </a:lnSpc>
              <a:spcBef>
                <a:spcPts val="450"/>
              </a:spcBef>
              <a:spcAft>
                <a:spcPts val="300"/>
              </a:spcAft>
              <a:defRPr sz="1200">
                <a:solidFill>
                  <a:schemeClr val="bg1"/>
                </a:solidFill>
                <a:latin typeface="+mn-lt"/>
                <a:cs typeface="Arial" panose="020B0604020202020204" pitchFamily="34" charset="0"/>
              </a:defRPr>
            </a:lvl1pPr>
            <a:lvl2pPr>
              <a:lnSpc>
                <a:spcPct val="100000"/>
              </a:lnSpc>
              <a:spcBef>
                <a:spcPts val="450"/>
              </a:spcBef>
              <a:spcAft>
                <a:spcPts val="300"/>
              </a:spcAft>
              <a:defRPr sz="1050">
                <a:solidFill>
                  <a:schemeClr val="bg1"/>
                </a:solidFill>
                <a:latin typeface="+mn-lt"/>
                <a:cs typeface="Arial" panose="020B0604020202020204" pitchFamily="34" charset="0"/>
              </a:defRPr>
            </a:lvl2pPr>
            <a:lvl3pPr>
              <a:lnSpc>
                <a:spcPct val="100000"/>
              </a:lnSpc>
              <a:spcBef>
                <a:spcPts val="450"/>
              </a:spcBef>
              <a:spcAft>
                <a:spcPts val="300"/>
              </a:spcAft>
              <a:defRPr sz="900">
                <a:solidFill>
                  <a:schemeClr val="bg1"/>
                </a:solidFill>
                <a:latin typeface="+mn-lt"/>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057275" y="1749570"/>
            <a:ext cx="7029450" cy="3358860"/>
          </a:xfrm>
        </p:spPr>
        <p:txBody>
          <a:bodyPr anchor="ctr">
            <a:normAutofit/>
          </a:bodyPr>
          <a:lstStyle>
            <a:lvl1pPr marL="0" indent="0" algn="ctr">
              <a:buNone/>
              <a:defRPr sz="45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332524" y="1825625"/>
            <a:ext cx="8411426"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3"/>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1" y="3"/>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6" y="542926"/>
            <a:ext cx="8410575" cy="424732"/>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07601" y="-241991"/>
            <a:ext cx="535531"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9144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8"/>
            <a:ext cx="304800" cy="365125"/>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333376" y="1681163"/>
            <a:ext cx="3868340" cy="823912"/>
          </a:xfrm>
        </p:spPr>
        <p:txBody>
          <a:bodyPr anchor="t">
            <a:normAutofit/>
          </a:bodyPr>
          <a:lstStyle>
            <a:lvl1pPr marL="0" indent="0" algn="ctr">
              <a:buFont typeface="Arial" panose="020B0604020202020204" pitchFamily="34" charset="0"/>
              <a:buNone/>
              <a:defRPr sz="15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4875610" y="1681163"/>
            <a:ext cx="3868341" cy="823912"/>
          </a:xfrm>
        </p:spPr>
        <p:txBody>
          <a:bodyPr anchor="t">
            <a:normAutofit/>
          </a:bodyPr>
          <a:lstStyle>
            <a:lvl1pPr marL="0" indent="0" algn="ctr">
              <a:buFont typeface="Arial" panose="020B0604020202020204" pitchFamily="34" charset="0"/>
              <a:buNone/>
              <a:defRPr sz="15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333376" y="2505075"/>
            <a:ext cx="3868340" cy="3684588"/>
          </a:xfrm>
        </p:spPr>
        <p:txBody>
          <a:bodyPr>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4856560" y="2505075"/>
            <a:ext cx="3887391" cy="3684588"/>
          </a:xfrm>
        </p:spPr>
        <p:txBody>
          <a:bodyPr>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628650" y="365128"/>
            <a:ext cx="81153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628650" y="1825625"/>
            <a:ext cx="81153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8334375" y="6356353"/>
            <a:ext cx="495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4"/>
            <a:ext cx="9144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1" y="4"/>
            <a:ext cx="9144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1140629" y="-1145372"/>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1140629" y="-1145372"/>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333376" y="542925"/>
            <a:ext cx="8410575" cy="401648"/>
          </a:xfrm>
          <a:prstGeom prst="rect">
            <a:avLst/>
          </a:prstGeom>
        </p:spPr>
        <p:txBody>
          <a:bodyPr vert="horz" wrap="square" lIns="68580" tIns="34290" rIns="68580" bIns="3429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sz="2400"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307601" y="-241991"/>
            <a:ext cx="535531" cy="483982"/>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9144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8086726" y="5448300"/>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8439150" y="6315078"/>
            <a:ext cx="3048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sz="750" noProof="0" smtClean="0"/>
              <a:pPr/>
              <a:t>‹#›</a:t>
            </a:fld>
            <a:endParaRPr lang="en-US" sz="750"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52" userDrawn="1">
          <p15:clr>
            <a:srgbClr val="F26B43"/>
          </p15:clr>
        </p15:guide>
        <p15:guide id="4" orient="horz" pos="336" userDrawn="1">
          <p15:clr>
            <a:srgbClr val="F26B43"/>
          </p15:clr>
        </p15:guide>
        <p15:guide id="5" pos="5508"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2161268" y="1965960"/>
            <a:ext cx="5308092" cy="1243584"/>
          </a:xfrm>
        </p:spPr>
        <p:txBody>
          <a:bodyPr/>
          <a:lstStyle/>
          <a:p>
            <a:r>
              <a:rPr lang="en-US" sz="4200" dirty="0"/>
              <a:t>Case Law Update #1:Torts/Negligence</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071116" y="3648455"/>
            <a:ext cx="5308092" cy="2919769"/>
          </a:xfrm>
        </p:spPr>
        <p:txBody>
          <a:bodyPr>
            <a:noAutofit/>
          </a:bodyPr>
          <a:lstStyle/>
          <a:p>
            <a:r>
              <a:rPr lang="en-US" sz="1800" dirty="0"/>
              <a:t>2023 IOWA DEFENSE COUNSEL ASSOCIATION 59TH ANNUAL MEETING &amp; SEMINAR</a:t>
            </a:r>
          </a:p>
          <a:p>
            <a:endParaRPr lang="en-US" sz="1800" dirty="0"/>
          </a:p>
          <a:p>
            <a:r>
              <a:rPr lang="en-US" sz="1800" dirty="0"/>
              <a:t>Zack Martin, Heidman Law Firm, PLLC</a:t>
            </a:r>
          </a:p>
          <a:p>
            <a:endParaRPr lang="en-US" sz="1800" dirty="0"/>
          </a:p>
          <a:p>
            <a:r>
              <a:rPr lang="en-US" sz="1800" dirty="0"/>
              <a:t>September 14, 2023 – 8:45 A.M., Embassy Suites by Hilton Des Moines Downtown </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Dethmers</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362433"/>
            <a:ext cx="5038725" cy="4574727"/>
          </a:xfrm>
        </p:spPr>
        <p:txBody>
          <a:bodyPr/>
          <a:lstStyle/>
          <a:p>
            <a:pPr algn="just"/>
            <a:r>
              <a:rPr lang="en-US" sz="1300" dirty="0"/>
              <a:t>A plaintiff in a Louisiana products liability suit served interstate subpoenas on Dethmers, an Iowa company.</a:t>
            </a:r>
          </a:p>
          <a:p>
            <a:pPr algn="just"/>
            <a:endParaRPr lang="en-US" sz="1300" dirty="0"/>
          </a:p>
          <a:p>
            <a:pPr algn="just"/>
            <a:r>
              <a:rPr lang="en-US" sz="1300" dirty="0"/>
              <a:t>At issue in the Louisiana case was an allegedly defective U-Haul trailer coupler.</a:t>
            </a:r>
          </a:p>
          <a:p>
            <a:pPr algn="just"/>
            <a:endParaRPr lang="en-US" sz="1300" dirty="0"/>
          </a:p>
          <a:p>
            <a:pPr algn="just"/>
            <a:r>
              <a:rPr lang="en-US" sz="1300" dirty="0"/>
              <a:t>While Dethmers did not manufacture the coupler involved in the Louisiana lawsuit, plaintiff alleged Dethmers’ “</a:t>
            </a:r>
            <a:r>
              <a:rPr lang="en-US" sz="1300" dirty="0" err="1"/>
              <a:t>EZ</a:t>
            </a:r>
            <a:r>
              <a:rPr lang="en-US" sz="1300" dirty="0"/>
              <a:t> Latch Coupler” was a reasonable alternative design that would have prevented his accident.</a:t>
            </a:r>
          </a:p>
          <a:p>
            <a:pPr algn="just"/>
            <a:endParaRPr lang="en-US" sz="1300" dirty="0"/>
          </a:p>
          <a:p>
            <a:pPr algn="just"/>
            <a:r>
              <a:rPr lang="en-US" sz="1300" dirty="0"/>
              <a:t>Dethmers sought to quash the subpoenas seeking various categories of documents and deposition testimony from a corporate representative on twenty-two (22) unique topics.</a:t>
            </a:r>
          </a:p>
          <a:p>
            <a:pPr algn="just"/>
            <a:endParaRPr lang="en-US" sz="1300" dirty="0"/>
          </a:p>
          <a:p>
            <a:pPr algn="just"/>
            <a:r>
              <a:rPr lang="en-US" sz="1300" dirty="0"/>
              <a:t>The district court denied the Motion to Quash, and Dethmers appealed.</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Tree>
    <p:extLst>
      <p:ext uri="{BB962C8B-B14F-4D97-AF65-F5344CB8AC3E}">
        <p14:creationId xmlns:p14="http://schemas.microsoft.com/office/powerpoint/2010/main" val="2306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Dethmers </a:t>
            </a:r>
            <a:r>
              <a:rPr lang="en-US" sz="2800" dirty="0"/>
              <a:t>(cont’d)</a:t>
            </a:r>
            <a:endParaRPr lang="en-US" sz="2800" i="1"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7" y="1734268"/>
            <a:ext cx="5038725" cy="4756684"/>
          </a:xfrm>
        </p:spPr>
        <p:txBody>
          <a:bodyPr/>
          <a:lstStyle/>
          <a:p>
            <a:pPr algn="just"/>
            <a:r>
              <a:rPr lang="en-US" sz="1300" dirty="0"/>
              <a:t>The Supreme Court held that the subpoenas issued were overly burdensome and should have been quashed, reversing and remanding for entry of an order quashing the subpoenas.</a:t>
            </a:r>
          </a:p>
          <a:p>
            <a:pPr algn="just"/>
            <a:endParaRPr lang="en-US" sz="1300" dirty="0"/>
          </a:p>
          <a:p>
            <a:pPr algn="just"/>
            <a:r>
              <a:rPr lang="en-US" sz="1300" dirty="0"/>
              <a:t>The Court noted six factors relevant when a trial court considers quashing or modifying a subpoena</a:t>
            </a:r>
          </a:p>
          <a:p>
            <a:pPr marL="600075" lvl="1" indent="-257175" algn="just">
              <a:buFont typeface="+mj-lt"/>
              <a:buAutoNum type="arabicPeriod"/>
            </a:pPr>
            <a:r>
              <a:rPr lang="en-US" sz="1300" dirty="0"/>
              <a:t>relevance of the information requested; </a:t>
            </a:r>
          </a:p>
          <a:p>
            <a:pPr marL="600075" lvl="1" indent="-257175" algn="just">
              <a:buFont typeface="+mj-lt"/>
              <a:buAutoNum type="arabicPeriod"/>
            </a:pPr>
            <a:r>
              <a:rPr lang="en-US" sz="1300" dirty="0"/>
              <a:t>need of party for documents; </a:t>
            </a:r>
          </a:p>
          <a:p>
            <a:pPr marL="600075" lvl="1" indent="-257175" algn="just">
              <a:buFont typeface="+mj-lt"/>
              <a:buAutoNum type="arabicPeriod"/>
            </a:pPr>
            <a:r>
              <a:rPr lang="en-US" sz="1300" dirty="0"/>
              <a:t>breadth of document request; </a:t>
            </a:r>
          </a:p>
          <a:p>
            <a:pPr marL="600075" lvl="1" indent="-257175" algn="just">
              <a:buFont typeface="+mj-lt"/>
              <a:buAutoNum type="arabicPeriod"/>
            </a:pPr>
            <a:r>
              <a:rPr lang="en-US" sz="1300" dirty="0"/>
              <a:t>time period covered by request; </a:t>
            </a:r>
          </a:p>
          <a:p>
            <a:pPr marL="600075" lvl="1" indent="-257175" algn="just">
              <a:buFont typeface="+mj-lt"/>
              <a:buAutoNum type="arabicPeriod"/>
            </a:pPr>
            <a:r>
              <a:rPr lang="en-US" sz="1300" dirty="0"/>
              <a:t>particularity with which the party describes the requested documents; and </a:t>
            </a:r>
          </a:p>
          <a:p>
            <a:pPr marL="600075" lvl="1" indent="-257175" algn="just">
              <a:buFont typeface="+mj-lt"/>
              <a:buAutoNum type="arabicPeriod"/>
            </a:pPr>
            <a:r>
              <a:rPr lang="en-US" sz="1300" dirty="0"/>
              <a:t>burden imposed. </a:t>
            </a:r>
          </a:p>
          <a:p>
            <a:pPr algn="just"/>
            <a:endParaRPr lang="en-US" sz="1300" dirty="0"/>
          </a:p>
          <a:p>
            <a:pPr algn="just"/>
            <a:r>
              <a:rPr lang="en-US" sz="1300" dirty="0"/>
              <a:t>These factors need not be given equal weight in every case. Concern for the unwanted burden on the non-party is a factor entitled to special weight.</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Tree>
    <p:extLst>
      <p:ext uri="{BB962C8B-B14F-4D97-AF65-F5344CB8AC3E}">
        <p14:creationId xmlns:p14="http://schemas.microsoft.com/office/powerpoint/2010/main" val="2138593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Dethmers </a:t>
            </a:r>
            <a:r>
              <a:rPr lang="en-US" sz="2800" dirty="0"/>
              <a:t>(cont’d)</a:t>
            </a:r>
            <a:endParaRPr lang="en-US" sz="2800" i="1"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362433"/>
            <a:ext cx="5038725" cy="5051245"/>
          </a:xfrm>
        </p:spPr>
        <p:txBody>
          <a:bodyPr/>
          <a:lstStyle/>
          <a:p>
            <a:pPr algn="just"/>
            <a:r>
              <a:rPr lang="en-US" sz="1300" dirty="0"/>
              <a:t>To avoid modification or quashing of a subpoena, the requesting party must show that the requested document or information: (1) is relevant to a litigated issue; (2) is needed by the requesting party; and (3) could not have been obtained through other means.</a:t>
            </a:r>
          </a:p>
          <a:p>
            <a:pPr algn="just"/>
            <a:endParaRPr lang="en-US" sz="1300" dirty="0"/>
          </a:p>
          <a:p>
            <a:pPr algn="just"/>
            <a:r>
              <a:rPr lang="en-US" sz="1300" dirty="0"/>
              <a:t>An overly broad subpoena is not appropriate as a “starting point for a future negotiation.” Requesting attorneys and parties “must </a:t>
            </a:r>
            <a:r>
              <a:rPr lang="en-US" sz="1300" b="1" i="1" dirty="0"/>
              <a:t>frontload</a:t>
            </a:r>
            <a:r>
              <a:rPr lang="en-US" sz="1300" dirty="0"/>
              <a:t> their efforts to avoid imposing undue burden or expense on a person subject to the subpoena.” </a:t>
            </a:r>
          </a:p>
          <a:p>
            <a:pPr algn="just"/>
            <a:endParaRPr lang="en-US" sz="1300" dirty="0"/>
          </a:p>
          <a:p>
            <a:pPr algn="just"/>
            <a:r>
              <a:rPr lang="en-US" sz="1300" dirty="0"/>
              <a:t>The subpoenas were unduly burdensome, as they required Dethmers to produce every document that had anything to do with its trailer-coupling business, and then provide sworn testimony about every facet of that business. </a:t>
            </a:r>
          </a:p>
          <a:p>
            <a:pPr algn="just"/>
            <a:endParaRPr lang="en-US" sz="1300" dirty="0"/>
          </a:p>
          <a:p>
            <a:pPr algn="just"/>
            <a:r>
              <a:rPr lang="en-US" sz="1300" dirty="0"/>
              <a:t>While modification of a subpoena is preferred over outright quashing, quashing the subpoena entirely is an appropriate remedy where the record does not indicate how the subpoena can be narrowed to meet the requesting party’s actual needs. </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Tree>
    <p:extLst>
      <p:ext uri="{BB962C8B-B14F-4D97-AF65-F5344CB8AC3E}">
        <p14:creationId xmlns:p14="http://schemas.microsoft.com/office/powerpoint/2010/main" val="1528263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CD37D6-FE32-48E3-A3AD-F07BE6A19FA1}"/>
              </a:ext>
            </a:extLst>
          </p:cNvPr>
          <p:cNvSpPr>
            <a:spLocks noGrp="1"/>
          </p:cNvSpPr>
          <p:nvPr>
            <p:ph type="title"/>
          </p:nvPr>
        </p:nvSpPr>
        <p:spPr>
          <a:xfrm>
            <a:off x="123268" y="1462183"/>
            <a:ext cx="5663293" cy="2144485"/>
          </a:xfrm>
        </p:spPr>
        <p:txBody>
          <a:bodyPr>
            <a:normAutofit fontScale="90000"/>
          </a:bodyPr>
          <a:lstStyle/>
          <a:p>
            <a:r>
              <a:rPr lang="en-US" dirty="0"/>
              <a:t>		A + B + C = $” </a:t>
            </a:r>
            <a:br>
              <a:rPr lang="en-US" dirty="0"/>
            </a:br>
            <a:r>
              <a:rPr lang="en-US" dirty="0"/>
              <a:t>			</a:t>
            </a:r>
            <a:r>
              <a:rPr lang="en-US" sz="1800" dirty="0"/>
              <a:t>- Prof. Patrick B. Bauer</a:t>
            </a:r>
            <a:br>
              <a:rPr lang="en-US" sz="1800" dirty="0"/>
            </a:br>
            <a:br>
              <a:rPr lang="en-US" sz="1800" dirty="0"/>
            </a:br>
            <a:br>
              <a:rPr lang="en-US" sz="1800" dirty="0"/>
            </a:br>
            <a:r>
              <a:rPr lang="en-US" sz="4500" i="1" dirty="0"/>
              <a:t>Est. of Butterfield by Butterfield v. Chautauqua Guest Home, Inc.</a:t>
            </a:r>
            <a:r>
              <a:rPr lang="en-US" sz="4500" dirty="0"/>
              <a:t>, 987 N.W.2d 834 (Iowa 2023)</a:t>
            </a:r>
          </a:p>
        </p:txBody>
      </p:sp>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13</a:t>
            </a:fld>
            <a:endParaRPr lang="en-US" dirty="0"/>
          </a:p>
        </p:txBody>
      </p:sp>
      <p:pic>
        <p:nvPicPr>
          <p:cNvPr id="1026" name="Picture 2" descr="a,b,c - first letters of alphabet with reflection | Stock image | Colourbox">
            <a:extLst>
              <a:ext uri="{FF2B5EF4-FFF2-40B4-BE49-F238E27FC236}">
                <a16:creationId xmlns:a16="http://schemas.microsoft.com/office/drawing/2014/main" id="{FEDC6946-A3DA-7F3A-9ABD-A0AC5E946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245" y="645597"/>
            <a:ext cx="2177803" cy="1631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llar sign money icon 564579 Vector Art at Vecteezy">
            <a:extLst>
              <a:ext uri="{FF2B5EF4-FFF2-40B4-BE49-F238E27FC236}">
                <a16:creationId xmlns:a16="http://schemas.microsoft.com/office/drawing/2014/main" id="{DE6E9300-56CF-D097-7F77-F849F593C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166" y="3429000"/>
            <a:ext cx="1973035" cy="197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Butterfield v. Chautauqua Guest Home</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7" y="1757535"/>
            <a:ext cx="5038725" cy="4922667"/>
          </a:xfrm>
        </p:spPr>
        <p:txBody>
          <a:bodyPr/>
          <a:lstStyle/>
          <a:p>
            <a:pPr algn="just"/>
            <a:r>
              <a:rPr lang="en-US" sz="1300" dirty="0"/>
              <a:t>A COMA is required whenever a plaintiff’s claim against a health care provider “includes a cause of action for which expert testimony is necessary to establish a </a:t>
            </a:r>
            <a:r>
              <a:rPr lang="en-US" sz="1300" b="1" i="1" dirty="0"/>
              <a:t>prima facie case</a:t>
            </a:r>
            <a:r>
              <a:rPr lang="en-US" sz="1300" dirty="0"/>
              <a:t>.”</a:t>
            </a:r>
          </a:p>
          <a:p>
            <a:pPr algn="just"/>
            <a:endParaRPr lang="en-US" sz="1300" dirty="0"/>
          </a:p>
          <a:p>
            <a:pPr algn="just"/>
            <a:r>
              <a:rPr lang="en-US" sz="1300" dirty="0"/>
              <a:t>A COMA must contain:</a:t>
            </a:r>
          </a:p>
          <a:p>
            <a:pPr lvl="1" algn="just"/>
            <a:r>
              <a:rPr lang="en-US" sz="1300" dirty="0"/>
              <a:t>The expert witness’s statement of familiarity with the </a:t>
            </a:r>
            <a:r>
              <a:rPr lang="en-US" sz="1300" b="1" i="1" dirty="0"/>
              <a:t>applicable standard of care.</a:t>
            </a:r>
          </a:p>
          <a:p>
            <a:pPr lvl="1" algn="just"/>
            <a:r>
              <a:rPr lang="en-US" sz="1300" dirty="0"/>
              <a:t>The expert witness’s statement that the </a:t>
            </a:r>
            <a:r>
              <a:rPr lang="en-US" sz="1300" b="1" i="1" dirty="0"/>
              <a:t>standard of care was breached</a:t>
            </a:r>
            <a:r>
              <a:rPr lang="en-US" sz="1300" dirty="0"/>
              <a:t> by the health care provider named in the petition.</a:t>
            </a:r>
          </a:p>
          <a:p>
            <a:pPr marL="0" indent="0" algn="just">
              <a:buNone/>
            </a:pPr>
            <a:endParaRPr lang="en-US" sz="1300" dirty="0"/>
          </a:p>
          <a:p>
            <a:pPr algn="just"/>
            <a:r>
              <a:rPr lang="en-US" sz="1300" dirty="0"/>
              <a:t>A “prima facie case” includes the elements of </a:t>
            </a:r>
            <a:r>
              <a:rPr lang="en-US" sz="1300" b="1" i="1" dirty="0"/>
              <a:t>causation</a:t>
            </a:r>
            <a:r>
              <a:rPr lang="en-US" sz="1300" dirty="0"/>
              <a:t> and damages, in addition to establishing the standard of care and breach thereof.</a:t>
            </a:r>
          </a:p>
          <a:p>
            <a:pPr algn="just"/>
            <a:endParaRPr lang="en-US" sz="1300" dirty="0"/>
          </a:p>
          <a:p>
            <a:pPr algn="just"/>
            <a:r>
              <a:rPr lang="en-US" sz="1300" dirty="0"/>
              <a:t>While subsection (1) indicates that a COMA is required whenever expert testimony is needed to establish a plaintiff’s </a:t>
            </a:r>
            <a:r>
              <a:rPr lang="en-US" sz="1300" b="1" i="1" dirty="0"/>
              <a:t>prima facie case</a:t>
            </a:r>
            <a:r>
              <a:rPr lang="en-US" sz="1300" dirty="0"/>
              <a:t>, subsection (2) provides that a COMA need only address standard of care and breach of the standard of care.</a:t>
            </a:r>
          </a:p>
          <a:p>
            <a:endParaRPr lang="en-US" dirty="0"/>
          </a:p>
          <a:p>
            <a:endParaRPr lang="en-US" dirty="0"/>
          </a:p>
          <a:p>
            <a:pPr marL="342900" lvl="1" indent="0">
              <a:buNone/>
            </a:pP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Tree>
    <p:extLst>
      <p:ext uri="{BB962C8B-B14F-4D97-AF65-F5344CB8AC3E}">
        <p14:creationId xmlns:p14="http://schemas.microsoft.com/office/powerpoint/2010/main" val="22673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Butterfield v. Chautauqua Guest Home </a:t>
            </a:r>
            <a:r>
              <a:rPr lang="en-US" sz="2800" dirty="0"/>
              <a:t>(cont’d)</a:t>
            </a:r>
            <a:endParaRPr lang="en-US" sz="2800" i="1"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7" y="1757536"/>
            <a:ext cx="5038725" cy="4437202"/>
          </a:xfrm>
        </p:spPr>
        <p:txBody>
          <a:bodyPr/>
          <a:lstStyle/>
          <a:p>
            <a:pPr algn="just"/>
            <a:r>
              <a:rPr lang="en-US" sz="1300" dirty="0"/>
              <a:t>Plaintiff brought a medical malpractice claim, alleging the deceased received inadequate care while in the care of the Defendant-nursing home.</a:t>
            </a:r>
          </a:p>
          <a:p>
            <a:pPr algn="just"/>
            <a:endParaRPr lang="en-US" sz="1300" dirty="0"/>
          </a:p>
          <a:p>
            <a:pPr algn="just"/>
            <a:r>
              <a:rPr lang="en-US" sz="1300" dirty="0"/>
              <a:t>Plaintiff failed to provide a COMA.</a:t>
            </a:r>
          </a:p>
          <a:p>
            <a:pPr algn="just"/>
            <a:endParaRPr lang="en-US" sz="1300" dirty="0"/>
          </a:p>
          <a:p>
            <a:pPr algn="just"/>
            <a:r>
              <a:rPr lang="en-US" sz="1300" dirty="0"/>
              <a:t>The district court granted the nursing home’s motion to dismiss.</a:t>
            </a:r>
          </a:p>
          <a:p>
            <a:pPr algn="just"/>
            <a:endParaRPr lang="en-US" sz="1300" dirty="0"/>
          </a:p>
          <a:p>
            <a:pPr algn="just"/>
            <a:r>
              <a:rPr lang="en-US" sz="1300" dirty="0"/>
              <a:t>The Court of Appeals affirmed the district court, finding that, to the extent expert testimony was only needed on the issue of causation as to some of Plaintiff’s claims, a COMA was still required, as causation is part of a plaintiff’s “</a:t>
            </a:r>
            <a:r>
              <a:rPr lang="en-US" sz="1300" b="1" i="1" dirty="0"/>
              <a:t>prima facie case</a:t>
            </a:r>
            <a:r>
              <a:rPr lang="en-US" sz="1300" dirty="0"/>
              <a:t>.”</a:t>
            </a:r>
          </a:p>
          <a:p>
            <a:pPr algn="just"/>
            <a:endParaRPr lang="en-US" sz="1300" dirty="0"/>
          </a:p>
          <a:p>
            <a:pPr algn="just"/>
            <a:r>
              <a:rPr lang="en-US" sz="1300" dirty="0"/>
              <a:t>In a 5-2 decision, the Supreme Court disagreed, holding that a COMA is not required for claims where expert testimony is only required on the issue of causation.</a:t>
            </a:r>
          </a:p>
          <a:p>
            <a:pPr marL="342900" lvl="1" indent="0">
              <a:buNone/>
            </a:pP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Tree>
    <p:extLst>
      <p:ext uri="{BB962C8B-B14F-4D97-AF65-F5344CB8AC3E}">
        <p14:creationId xmlns:p14="http://schemas.microsoft.com/office/powerpoint/2010/main" val="3556396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Butterfield v. Chautauqua Guest Home </a:t>
            </a:r>
            <a:r>
              <a:rPr lang="en-US" sz="2800" dirty="0"/>
              <a:t>(cont’d)</a:t>
            </a:r>
            <a:endParaRPr lang="en-US" sz="2800" i="1"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278759"/>
            <a:ext cx="5038725" cy="5218881"/>
          </a:xfrm>
        </p:spPr>
        <p:txBody>
          <a:bodyPr/>
          <a:lstStyle/>
          <a:p>
            <a:pPr algn="just"/>
            <a:r>
              <a:rPr lang="en-US" sz="1300" dirty="0"/>
              <a:t>The Court found that section 147.140 was ambiguous. The ambiguity existed in the difference between cases where a COMA is required and the contents that must be contained within a COMA.</a:t>
            </a:r>
          </a:p>
          <a:p>
            <a:pPr algn="just"/>
            <a:endParaRPr lang="en-US" sz="1300" dirty="0"/>
          </a:p>
          <a:p>
            <a:pPr algn="just"/>
            <a:r>
              <a:rPr lang="en-US" sz="1300" dirty="0"/>
              <a:t>To resolve the ambiguity, the Court turned to legislative history, noting that prior versions of the statute had required that a COMA address causation, in addition to standard of care and breach.</a:t>
            </a:r>
          </a:p>
          <a:p>
            <a:pPr algn="just"/>
            <a:endParaRPr lang="en-US" sz="1300" dirty="0"/>
          </a:p>
          <a:p>
            <a:pPr algn="just"/>
            <a:r>
              <a:rPr lang="en-US" sz="1300" dirty="0"/>
              <a:t>From the removal of this language, the Court inferred that the legislature did not intend the certificate of merit requirement to reach the issue of causation</a:t>
            </a:r>
          </a:p>
          <a:p>
            <a:pPr algn="just"/>
            <a:endParaRPr lang="en-US" sz="1300" dirty="0"/>
          </a:p>
          <a:p>
            <a:pPr algn="just"/>
            <a:r>
              <a:rPr lang="en-US" sz="1300" dirty="0"/>
              <a:t>In an opinion concurring in part and dissenting in part, Justices May and McDermott would have held that a COMA is required whenever expert testimony is needed on causation.</a:t>
            </a:r>
          </a:p>
          <a:p>
            <a:pPr algn="just"/>
            <a:endParaRPr lang="en-US" sz="1300" dirty="0"/>
          </a:p>
          <a:p>
            <a:pPr algn="just"/>
            <a:r>
              <a:rPr lang="en-US" sz="1300" dirty="0"/>
              <a:t>The “ambiguity” found by the majority is instead an “asymmetry” between the statute’s trigger conditions (prima facie case) and content requirements (standard of care and breach).</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16</a:t>
            </a:fld>
            <a:endParaRPr lang="en-US" dirty="0"/>
          </a:p>
        </p:txBody>
      </p:sp>
    </p:spTree>
    <p:extLst>
      <p:ext uri="{BB962C8B-B14F-4D97-AF65-F5344CB8AC3E}">
        <p14:creationId xmlns:p14="http://schemas.microsoft.com/office/powerpoint/2010/main" val="2169613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69354" y="1779534"/>
            <a:ext cx="5836158" cy="4623239"/>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sz="4500" i="1" dirty="0"/>
              <a:t>Barnes v. CDM Rentals, LLC</a:t>
            </a:r>
            <a:r>
              <a:rPr lang="en-US" sz="4500" dirty="0"/>
              <a:t>, 989 N.W.2d 657 (Iowa 2023)</a:t>
            </a:r>
            <a:br>
              <a:rPr lang="en-US" dirty="0"/>
            </a:br>
            <a:br>
              <a:rPr lang="en-US" dirty="0"/>
            </a:b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17</a:t>
            </a:fld>
            <a:endParaRPr lang="en-US" dirty="0"/>
          </a:p>
        </p:txBody>
      </p:sp>
      <p:pic>
        <p:nvPicPr>
          <p:cNvPr id="5" name="Picture 4">
            <a:extLst>
              <a:ext uri="{FF2B5EF4-FFF2-40B4-BE49-F238E27FC236}">
                <a16:creationId xmlns:a16="http://schemas.microsoft.com/office/drawing/2014/main" id="{B6042B9B-F686-333C-0D78-FA8FC65DD715}"/>
              </a:ext>
            </a:extLst>
          </p:cNvPr>
          <p:cNvPicPr>
            <a:picLocks noChangeAspect="1"/>
          </p:cNvPicPr>
          <p:nvPr/>
        </p:nvPicPr>
        <p:blipFill>
          <a:blip r:embed="rId2"/>
          <a:stretch>
            <a:fillRect/>
          </a:stretch>
        </p:blipFill>
        <p:spPr>
          <a:xfrm>
            <a:off x="321471" y="978794"/>
            <a:ext cx="5315438" cy="2644319"/>
          </a:xfrm>
          <a:prstGeom prst="rect">
            <a:avLst/>
          </a:prstGeom>
        </p:spPr>
      </p:pic>
    </p:spTree>
    <p:extLst>
      <p:ext uri="{BB962C8B-B14F-4D97-AF65-F5344CB8AC3E}">
        <p14:creationId xmlns:p14="http://schemas.microsoft.com/office/powerpoint/2010/main" val="46709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Barnes v. CDM Rentals</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7" y="1738221"/>
            <a:ext cx="5038725" cy="4443638"/>
          </a:xfrm>
        </p:spPr>
        <p:txBody>
          <a:bodyPr/>
          <a:lstStyle/>
          <a:p>
            <a:pPr algn="just"/>
            <a:r>
              <a:rPr lang="en-US" sz="1300" dirty="0"/>
              <a:t>In 2003, a new development of condominiums was built in Des Moines, governed by a HOA.</a:t>
            </a:r>
          </a:p>
          <a:p>
            <a:pPr algn="just"/>
            <a:endParaRPr lang="en-US" sz="1300" dirty="0"/>
          </a:p>
          <a:p>
            <a:pPr algn="just"/>
            <a:r>
              <a:rPr lang="en-US" sz="1300" dirty="0"/>
              <a:t>CDM Rentals purchased on of the condominiums and leased it to Plaintiffs.</a:t>
            </a:r>
          </a:p>
          <a:p>
            <a:pPr algn="just"/>
            <a:endParaRPr lang="en-US" sz="1300" dirty="0"/>
          </a:p>
          <a:p>
            <a:pPr algn="just"/>
            <a:r>
              <a:rPr lang="en-US" sz="1300" dirty="0"/>
              <a:t>Pursuant to the terms of the HOA, owners of units were prohibited from maintaining common areas, with this responsibility left to the HOA.</a:t>
            </a:r>
          </a:p>
          <a:p>
            <a:pPr algn="just"/>
            <a:endParaRPr lang="en-US" sz="1300" dirty="0"/>
          </a:p>
          <a:p>
            <a:pPr algn="just"/>
            <a:r>
              <a:rPr lang="en-US" sz="1300" dirty="0"/>
              <a:t>During the winter in early 2019, water from the building’s roof drained out the downspout onto the shared driveway. Cold temperatures caused the water to freeze. On February 19, 2019, Ms. Barnes slipped and fell on the resulting ice.</a:t>
            </a:r>
          </a:p>
          <a:p>
            <a:pPr algn="just"/>
            <a:endParaRPr lang="en-US" sz="1300" dirty="0"/>
          </a:p>
          <a:p>
            <a:pPr algn="just"/>
            <a:r>
              <a:rPr lang="en-US" sz="1300" dirty="0"/>
              <a:t>On January 8, 2021, the Plaintiffs filed a negligence lawsuit against CDM. The HOA was not named as a party to the suit.</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18</a:t>
            </a:fld>
            <a:endParaRPr lang="en-US" dirty="0"/>
          </a:p>
        </p:txBody>
      </p:sp>
    </p:spTree>
    <p:extLst>
      <p:ext uri="{BB962C8B-B14F-4D97-AF65-F5344CB8AC3E}">
        <p14:creationId xmlns:p14="http://schemas.microsoft.com/office/powerpoint/2010/main" val="15495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00052" y="254467"/>
            <a:ext cx="8410575" cy="480131"/>
          </a:xfrm>
        </p:spPr>
        <p:txBody>
          <a:bodyPr/>
          <a:lstStyle/>
          <a:p>
            <a:r>
              <a:rPr lang="en-US" sz="2800" i="1" dirty="0"/>
              <a:t>Barnes v. CDM Rentals </a:t>
            </a:r>
            <a:r>
              <a:rPr lang="en-US" sz="2800" dirty="0"/>
              <a:t>(cont’d)</a:t>
            </a:r>
            <a:endParaRPr lang="en-US" sz="2800" i="1"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00052" y="876873"/>
            <a:ext cx="5038725" cy="5104254"/>
          </a:xfrm>
        </p:spPr>
        <p:txBody>
          <a:bodyPr/>
          <a:lstStyle/>
          <a:p>
            <a:pPr algn="just"/>
            <a:r>
              <a:rPr lang="en-US" sz="1300" dirty="0"/>
              <a:t>CDM filed a Motion for Summary Judgment, arguing that it lacked control over the common area and thus had no duty to maintain it under common law or Iowa’s Uniform Residential Landlord Tenant Act (“</a:t>
            </a:r>
            <a:r>
              <a:rPr lang="en-US" sz="1300" dirty="0" err="1"/>
              <a:t>IURLTA</a:t>
            </a:r>
            <a:r>
              <a:rPr lang="en-US" sz="1300" dirty="0"/>
              <a:t>”).</a:t>
            </a:r>
          </a:p>
          <a:p>
            <a:pPr algn="just"/>
            <a:endParaRPr lang="en-US" sz="1300" dirty="0"/>
          </a:p>
          <a:p>
            <a:pPr algn="just"/>
            <a:r>
              <a:rPr lang="en-US" sz="1300" dirty="0"/>
              <a:t>The district court granted the Defendant’s Motion for Summary Judgment, finding there was no duty under common law or the </a:t>
            </a:r>
            <a:r>
              <a:rPr lang="en-US" sz="1300" dirty="0" err="1"/>
              <a:t>IURLTA</a:t>
            </a:r>
            <a:r>
              <a:rPr lang="en-US" sz="1300" dirty="0"/>
              <a:t>.</a:t>
            </a:r>
          </a:p>
          <a:p>
            <a:pPr algn="just"/>
            <a:endParaRPr lang="en-US" sz="1300" dirty="0"/>
          </a:p>
          <a:p>
            <a:pPr algn="just"/>
            <a:r>
              <a:rPr lang="en-US" sz="1300" dirty="0"/>
              <a:t>The Court of Appeals affirmed, additionally holding the CDM owned no contractual duty because the lease did not require it to clear the driveway of ice and/or snow.</a:t>
            </a:r>
          </a:p>
          <a:p>
            <a:pPr algn="just"/>
            <a:endParaRPr lang="en-US" sz="1300" dirty="0"/>
          </a:p>
          <a:p>
            <a:pPr algn="just"/>
            <a:r>
              <a:rPr lang="en-US" sz="1300" dirty="0"/>
              <a:t>The Supreme Court affirmed the district court and vacated the Court of Appeals decision, to the extent it addressed contractual duty, as that issue was never decided by the trial court.</a:t>
            </a:r>
          </a:p>
          <a:p>
            <a:pPr algn="just"/>
            <a:endParaRPr lang="en-US" sz="1300" dirty="0"/>
          </a:p>
          <a:p>
            <a:pPr algn="just"/>
            <a:r>
              <a:rPr lang="en-US" sz="1300" dirty="0"/>
              <a:t>Under both the common law and </a:t>
            </a:r>
            <a:r>
              <a:rPr lang="en-US" sz="1300" dirty="0" err="1"/>
              <a:t>IURLTA</a:t>
            </a:r>
            <a:r>
              <a:rPr lang="en-US" sz="1300" dirty="0"/>
              <a:t>, landlord are only required to maintain common areas to the extent the landlord maintains control.</a:t>
            </a:r>
          </a:p>
          <a:p>
            <a:pPr lvl="1" algn="just">
              <a:buFontTx/>
              <a:buChar char="-"/>
            </a:pPr>
            <a:r>
              <a:rPr lang="en-US" sz="1300" dirty="0"/>
              <a:t>The HOA specifically prohibited CDM from maintaining the driveway.</a:t>
            </a:r>
          </a:p>
          <a:p>
            <a:pPr lvl="1" algn="just">
              <a:buFontTx/>
              <a:buChar char="-"/>
            </a:pPr>
            <a:r>
              <a:rPr lang="en-US" sz="1300" dirty="0"/>
              <a:t>Plaintiffs offered insufficient evidence to show that CDM actually did control the driveway.</a:t>
            </a:r>
          </a:p>
          <a:p>
            <a:pPr marL="0" indent="0">
              <a:buNone/>
            </a:pPr>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spTree>
    <p:extLst>
      <p:ext uri="{BB962C8B-B14F-4D97-AF65-F5344CB8AC3E}">
        <p14:creationId xmlns:p14="http://schemas.microsoft.com/office/powerpoint/2010/main" val="200263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69354" y="1779535"/>
            <a:ext cx="5836158" cy="3499945"/>
          </a:xfrm>
        </p:spPr>
        <p:txBody>
          <a:bodyPr>
            <a:normAutofit/>
          </a:bodyPr>
          <a:lstStyle/>
          <a:p>
            <a:r>
              <a:rPr lang="en-US" dirty="0"/>
              <a:t>“Dismissed without prejudice”</a:t>
            </a:r>
            <a:br>
              <a:rPr lang="en-US" dirty="0"/>
            </a:br>
            <a:br>
              <a:rPr lang="en-US" dirty="0"/>
            </a:br>
            <a:r>
              <a:rPr lang="fi-FI" i="1" dirty="0"/>
              <a:t>Kirlin v. Monaster</a:t>
            </a:r>
            <a:r>
              <a:rPr lang="fi-FI" dirty="0"/>
              <a:t>, 984 N.W.2d 412 (Iowa 2023)</a:t>
            </a: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400050" y="4409870"/>
            <a:ext cx="5836158" cy="227033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500" i="1" dirty="0"/>
              <a:t>Sutton v. Council </a:t>
            </a:r>
            <a:br>
              <a:rPr lang="en-US" sz="4500" i="1" dirty="0"/>
            </a:br>
            <a:r>
              <a:rPr lang="en-US" sz="4500" i="1" dirty="0"/>
              <a:t>Bluffs Water Works</a:t>
            </a:r>
            <a:r>
              <a:rPr lang="en-US" sz="4500" dirty="0"/>
              <a:t>, 990 N.W.2d 795 (Iowa 2023)</a:t>
            </a:r>
            <a:br>
              <a:rPr lang="en-US" sz="4500" dirty="0"/>
            </a:br>
            <a:br>
              <a:rPr lang="en-US" dirty="0"/>
            </a:b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20</a:t>
            </a:fld>
            <a:endParaRPr lang="en-US" dirty="0"/>
          </a:p>
        </p:txBody>
      </p:sp>
      <p:pic>
        <p:nvPicPr>
          <p:cNvPr id="3" name="Picture 2">
            <a:extLst>
              <a:ext uri="{FF2B5EF4-FFF2-40B4-BE49-F238E27FC236}">
                <a16:creationId xmlns:a16="http://schemas.microsoft.com/office/drawing/2014/main" id="{D03916C4-3DA2-0E6D-4DFD-9321BB57DF34}"/>
              </a:ext>
            </a:extLst>
          </p:cNvPr>
          <p:cNvPicPr>
            <a:picLocks noChangeAspect="1"/>
          </p:cNvPicPr>
          <p:nvPr/>
        </p:nvPicPr>
        <p:blipFill>
          <a:blip r:embed="rId2"/>
          <a:stretch>
            <a:fillRect/>
          </a:stretch>
        </p:blipFill>
        <p:spPr>
          <a:xfrm>
            <a:off x="400050" y="590048"/>
            <a:ext cx="4649420" cy="2619173"/>
          </a:xfrm>
          <a:prstGeom prst="rect">
            <a:avLst/>
          </a:prstGeom>
        </p:spPr>
      </p:pic>
    </p:spTree>
    <p:extLst>
      <p:ext uri="{BB962C8B-B14F-4D97-AF65-F5344CB8AC3E}">
        <p14:creationId xmlns:p14="http://schemas.microsoft.com/office/powerpoint/2010/main" val="417725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i="1" dirty="0"/>
              <a:t>Sutton v. </a:t>
            </a:r>
            <a:r>
              <a:rPr lang="en-US" sz="2800" i="1" dirty="0"/>
              <a:t>CBWW</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490216"/>
            <a:ext cx="5038725" cy="4824858"/>
          </a:xfrm>
        </p:spPr>
        <p:txBody>
          <a:bodyPr/>
          <a:lstStyle/>
          <a:p>
            <a:pPr algn="just"/>
            <a:r>
              <a:rPr lang="en-US" sz="1300" dirty="0"/>
              <a:t>Plaintiffs’ home was near an intersection where an underground water main broke in November 2020</a:t>
            </a:r>
          </a:p>
          <a:p>
            <a:pPr algn="just"/>
            <a:endParaRPr lang="en-US" sz="1300" dirty="0"/>
          </a:p>
          <a:p>
            <a:pPr algn="just"/>
            <a:r>
              <a:rPr lang="en-US" sz="1300" dirty="0"/>
              <a:t>Plaintiffs altered CBWW. Over the next eight (8) weeks, CBWW crews came out to inspect or attempt to repair the breaks to the pipe on five (5) different occasions. However, the problem only worsened.</a:t>
            </a:r>
          </a:p>
          <a:p>
            <a:pPr algn="just"/>
            <a:endParaRPr lang="en-US" sz="1300" dirty="0"/>
          </a:p>
          <a:p>
            <a:pPr algn="just"/>
            <a:r>
              <a:rPr lang="en-US" sz="1300" dirty="0"/>
              <a:t>Plaintiffs filed suit against CBWW on strict liability and negligence theories.</a:t>
            </a:r>
          </a:p>
          <a:p>
            <a:pPr algn="just"/>
            <a:endParaRPr lang="en-US" sz="1300" dirty="0"/>
          </a:p>
          <a:p>
            <a:pPr algn="just"/>
            <a:r>
              <a:rPr lang="en-US" sz="1300" dirty="0"/>
              <a:t>CBWW moved to dismiss the strict liability claim, arguing that the Iowa Municipal Tort Claims Act (“</a:t>
            </a:r>
            <a:r>
              <a:rPr lang="en-US" sz="1300" dirty="0" err="1"/>
              <a:t>IMTCA</a:t>
            </a:r>
            <a:r>
              <a:rPr lang="en-US" sz="1300" dirty="0"/>
              <a:t>”) barred strict liability claims against a municipality.</a:t>
            </a:r>
          </a:p>
          <a:p>
            <a:pPr algn="just"/>
            <a:endParaRPr lang="en-US" sz="1300" dirty="0"/>
          </a:p>
          <a:p>
            <a:pPr algn="just"/>
            <a:r>
              <a:rPr lang="en-US" sz="1300" dirty="0"/>
              <a:t>The district court denied </a:t>
            </a:r>
            <a:r>
              <a:rPr lang="en-US" sz="1300" dirty="0" err="1"/>
              <a:t>CBWW’s</a:t>
            </a:r>
            <a:r>
              <a:rPr lang="en-US" sz="1300" dirty="0"/>
              <a:t> motion, and the Supreme Court granted and retained </a:t>
            </a:r>
            <a:r>
              <a:rPr lang="en-US" sz="1300" dirty="0" err="1"/>
              <a:t>CBWW’s</a:t>
            </a:r>
            <a:r>
              <a:rPr lang="en-US" sz="1300" dirty="0"/>
              <a:t> subsequent application for interlocutory appeal.</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21</a:t>
            </a:fld>
            <a:endParaRPr lang="en-US" dirty="0"/>
          </a:p>
        </p:txBody>
      </p:sp>
    </p:spTree>
    <p:extLst>
      <p:ext uri="{BB962C8B-B14F-4D97-AF65-F5344CB8AC3E}">
        <p14:creationId xmlns:p14="http://schemas.microsoft.com/office/powerpoint/2010/main" val="100550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Sutton v. CBWW</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7" y="1666094"/>
            <a:ext cx="5038725" cy="5191906"/>
          </a:xfrm>
        </p:spPr>
        <p:txBody>
          <a:bodyPr/>
          <a:lstStyle/>
          <a:p>
            <a:pPr algn="just"/>
            <a:r>
              <a:rPr lang="en-US" sz="1300" dirty="0"/>
              <a:t>The Supreme Court affirmed.</a:t>
            </a:r>
          </a:p>
          <a:p>
            <a:pPr algn="just"/>
            <a:endParaRPr lang="en-US" sz="1300" dirty="0"/>
          </a:p>
          <a:p>
            <a:pPr algn="just"/>
            <a:r>
              <a:rPr lang="en-US" sz="1300" dirty="0"/>
              <a:t>The term “tort” as used in the </a:t>
            </a:r>
            <a:r>
              <a:rPr lang="en-US" sz="1300" dirty="0" err="1"/>
              <a:t>IMTCA</a:t>
            </a:r>
            <a:r>
              <a:rPr lang="en-US" sz="1300" dirty="0"/>
              <a:t> includes actions for strict liability and is not limited to fault-related causes of action, as CBWW claimed.</a:t>
            </a:r>
          </a:p>
          <a:p>
            <a:pPr marL="342900" lvl="1" indent="0" algn="just">
              <a:buNone/>
            </a:pPr>
            <a:r>
              <a:rPr lang="en-US" sz="1300" dirty="0"/>
              <a:t>-  	The list of examples in the definition of “tort” was an 	illustrative and non-exclusive list of examples of claims 	recognized under the </a:t>
            </a:r>
            <a:r>
              <a:rPr lang="en-US" sz="1300" dirty="0" err="1"/>
              <a:t>IMTCA</a:t>
            </a:r>
            <a:r>
              <a:rPr lang="en-US" sz="1300" dirty="0"/>
              <a:t>.		</a:t>
            </a:r>
          </a:p>
          <a:p>
            <a:pPr algn="just"/>
            <a:endParaRPr lang="en-US" sz="1300" dirty="0"/>
          </a:p>
          <a:p>
            <a:pPr algn="just"/>
            <a:r>
              <a:rPr lang="en-US" sz="1300" dirty="0"/>
              <a:t>Imposition of strict liability is not inconsistent with the immunities afforded by the </a:t>
            </a:r>
            <a:r>
              <a:rPr lang="en-US" sz="1300" dirty="0" err="1"/>
              <a:t>IMTCA</a:t>
            </a:r>
            <a:r>
              <a:rPr lang="en-US" sz="1300" dirty="0"/>
              <a:t>.</a:t>
            </a:r>
          </a:p>
          <a:p>
            <a:pPr marL="0" indent="0" algn="just">
              <a:buNone/>
            </a:pPr>
            <a:r>
              <a:rPr lang="en-US" sz="1300" dirty="0"/>
              <a:t>         - 	Immunity for failure to upgrade public improvements, 	along with other </a:t>
            </a:r>
            <a:r>
              <a:rPr lang="en-US" sz="1300" dirty="0" err="1"/>
              <a:t>IMTCA</a:t>
            </a:r>
            <a:r>
              <a:rPr lang="en-US" sz="1300" dirty="0"/>
              <a:t> immunities, apply equally to 	negligence and strict liability causes of action.</a:t>
            </a:r>
          </a:p>
          <a:p>
            <a:pPr marL="0" indent="0" algn="just">
              <a:buNone/>
            </a:pPr>
            <a:endParaRPr lang="en-US" sz="1300" dirty="0"/>
          </a:p>
          <a:p>
            <a:pPr algn="just"/>
            <a:r>
              <a:rPr lang="en-US" sz="1300" dirty="0"/>
              <a:t>No language in the </a:t>
            </a:r>
            <a:r>
              <a:rPr lang="en-US" sz="1300" dirty="0" err="1"/>
              <a:t>IMTCA</a:t>
            </a:r>
            <a:r>
              <a:rPr lang="en-US" sz="1300" dirty="0"/>
              <a:t> suggests a blanket refusal to recognize strict liability claims.</a:t>
            </a:r>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22</a:t>
            </a:fld>
            <a:endParaRPr lang="en-US" dirty="0"/>
          </a:p>
        </p:txBody>
      </p:sp>
    </p:spTree>
    <p:extLst>
      <p:ext uri="{BB962C8B-B14F-4D97-AF65-F5344CB8AC3E}">
        <p14:creationId xmlns:p14="http://schemas.microsoft.com/office/powerpoint/2010/main" val="1792855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69354" y="3714252"/>
            <a:ext cx="5836158" cy="3937605"/>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sz="4500" i="1" dirty="0"/>
              <a:t>McCoy v. Thomas L. Cardella &amp; Assocs.</a:t>
            </a:r>
            <a:r>
              <a:rPr lang="en-US" sz="4500" dirty="0"/>
              <a:t>, 992 N.W.2d 223 (Iowa 2023)</a:t>
            </a:r>
            <a:br>
              <a:rPr lang="en-US" dirty="0"/>
            </a:br>
            <a:br>
              <a:rPr lang="en-US" dirty="0"/>
            </a:br>
            <a:br>
              <a:rPr lang="en-US" dirty="0"/>
            </a:b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23</a:t>
            </a:fld>
            <a:endParaRPr lang="en-US" dirty="0"/>
          </a:p>
        </p:txBody>
      </p:sp>
      <p:pic>
        <p:nvPicPr>
          <p:cNvPr id="5" name="Picture 4">
            <a:extLst>
              <a:ext uri="{FF2B5EF4-FFF2-40B4-BE49-F238E27FC236}">
                <a16:creationId xmlns:a16="http://schemas.microsoft.com/office/drawing/2014/main" id="{52D9BF06-E665-DA9A-B376-57F1E9A0C261}"/>
              </a:ext>
            </a:extLst>
          </p:cNvPr>
          <p:cNvPicPr>
            <a:picLocks noChangeAspect="1"/>
          </p:cNvPicPr>
          <p:nvPr/>
        </p:nvPicPr>
        <p:blipFill>
          <a:blip r:embed="rId2"/>
          <a:stretch>
            <a:fillRect/>
          </a:stretch>
        </p:blipFill>
        <p:spPr>
          <a:xfrm>
            <a:off x="686796" y="785611"/>
            <a:ext cx="4011628" cy="2928641"/>
          </a:xfrm>
          <a:prstGeom prst="rect">
            <a:avLst/>
          </a:prstGeom>
        </p:spPr>
      </p:pic>
    </p:spTree>
    <p:extLst>
      <p:ext uri="{BB962C8B-B14F-4D97-AF65-F5344CB8AC3E}">
        <p14:creationId xmlns:p14="http://schemas.microsoft.com/office/powerpoint/2010/main" val="2449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McCoy v. Cardella</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365506"/>
            <a:ext cx="5038725" cy="5189839"/>
          </a:xfrm>
        </p:spPr>
        <p:txBody>
          <a:bodyPr/>
          <a:lstStyle/>
          <a:p>
            <a:pPr algn="just"/>
            <a:r>
              <a:rPr lang="en-US" sz="1300" dirty="0"/>
              <a:t>Plaintiff worked at a call center in Ottumwa Iowa from January-April 2017.</a:t>
            </a:r>
          </a:p>
          <a:p>
            <a:pPr algn="just"/>
            <a:endParaRPr lang="en-US" sz="1300" dirty="0"/>
          </a:p>
          <a:p>
            <a:pPr algn="just"/>
            <a:r>
              <a:rPr lang="en-US" sz="1300" dirty="0"/>
              <a:t>McCoy alleged that, while working for Cardella, she was sexually harassed and inappropriately touched by her direct supervisor.</a:t>
            </a:r>
          </a:p>
          <a:p>
            <a:pPr algn="just"/>
            <a:endParaRPr lang="en-US" sz="1300" dirty="0"/>
          </a:p>
          <a:p>
            <a:pPr algn="just"/>
            <a:r>
              <a:rPr lang="en-US" sz="1300" dirty="0"/>
              <a:t>McCoy alleged that some of this behavior occurred in full view of her supervisor’s superior, who was the on-site director for the call center.</a:t>
            </a:r>
          </a:p>
          <a:p>
            <a:pPr algn="just"/>
            <a:endParaRPr lang="en-US" sz="1300" dirty="0"/>
          </a:p>
          <a:p>
            <a:pPr algn="just"/>
            <a:r>
              <a:rPr lang="en-US" sz="1300" dirty="0"/>
              <a:t>In May 2019, McCoy sued Cardella, asserting a negligent hiring, supervision, and retention claim against her former employer.</a:t>
            </a:r>
          </a:p>
          <a:p>
            <a:pPr algn="just"/>
            <a:endParaRPr lang="en-US" sz="1300" dirty="0"/>
          </a:p>
          <a:p>
            <a:pPr algn="just"/>
            <a:r>
              <a:rPr lang="en-US" sz="1300" dirty="0"/>
              <a:t>The employer argued that McCoy’s claim was barred by the procedures set forth in the Iowa Civil Rights Act (“ICRA”) and Iowa Workers Compensation Act (“</a:t>
            </a:r>
            <a:r>
              <a:rPr lang="en-US" sz="1300" dirty="0" err="1"/>
              <a:t>IWCA</a:t>
            </a:r>
            <a:r>
              <a:rPr lang="en-US" sz="1300" dirty="0"/>
              <a:t>”) for the filing of employment discrimination and related workers’ compensation claims.</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24</a:t>
            </a:fld>
            <a:endParaRPr lang="en-US" dirty="0"/>
          </a:p>
        </p:txBody>
      </p:sp>
    </p:spTree>
    <p:extLst>
      <p:ext uri="{BB962C8B-B14F-4D97-AF65-F5344CB8AC3E}">
        <p14:creationId xmlns:p14="http://schemas.microsoft.com/office/powerpoint/2010/main" val="21907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McCoy v. Cardella </a:t>
            </a:r>
            <a:r>
              <a:rPr lang="en-US" sz="2800" dirty="0"/>
              <a:t>(cont’d)</a:t>
            </a:r>
            <a:endParaRPr lang="en-US" sz="2800" i="1"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365506"/>
            <a:ext cx="5038725" cy="4854989"/>
          </a:xfrm>
        </p:spPr>
        <p:txBody>
          <a:bodyPr/>
          <a:lstStyle/>
          <a:p>
            <a:pPr algn="just"/>
            <a:r>
              <a:rPr lang="en-US" sz="1300" dirty="0"/>
              <a:t>The district court denied the employer’s motion for summary judgment and the case proceeded to trial.</a:t>
            </a:r>
          </a:p>
          <a:p>
            <a:pPr algn="just"/>
            <a:endParaRPr lang="en-US" sz="1300" dirty="0"/>
          </a:p>
          <a:p>
            <a:pPr algn="just"/>
            <a:r>
              <a:rPr lang="en-US" sz="1300" dirty="0"/>
              <a:t>After trial, the jury determined that McCoy’s direct supervisor had committed assault and battery and Cardella was negligent in hiring, supervising, or retaining the offending employee.</a:t>
            </a:r>
          </a:p>
          <a:p>
            <a:pPr algn="just"/>
            <a:endParaRPr lang="en-US" sz="1300" dirty="0"/>
          </a:p>
          <a:p>
            <a:pPr algn="just"/>
            <a:r>
              <a:rPr lang="en-US" sz="1300" dirty="0"/>
              <a:t>The jury awarded McCoy $400,000 for past and future emotional distress damages.</a:t>
            </a:r>
          </a:p>
          <a:p>
            <a:pPr algn="just"/>
            <a:endParaRPr lang="en-US" sz="1300" dirty="0"/>
          </a:p>
          <a:p>
            <a:pPr algn="just"/>
            <a:r>
              <a:rPr lang="en-US" sz="1300" dirty="0"/>
              <a:t>Cardella appealed the verdict, reasserting its argument that McCoy’s claim was barred under the ICRA or </a:t>
            </a:r>
            <a:r>
              <a:rPr lang="en-US" sz="1300" dirty="0" err="1"/>
              <a:t>IWCA</a:t>
            </a:r>
            <a:r>
              <a:rPr lang="en-US" sz="1300" dirty="0"/>
              <a:t>.</a:t>
            </a:r>
          </a:p>
          <a:p>
            <a:pPr algn="just"/>
            <a:endParaRPr lang="en-US" sz="1300" dirty="0"/>
          </a:p>
          <a:p>
            <a:pPr algn="just"/>
            <a:r>
              <a:rPr lang="en-US" sz="1300" dirty="0"/>
              <a:t>The Supreme Court reversed, finding that McCoy’s claim, as tried, alleging assault </a:t>
            </a:r>
            <a:r>
              <a:rPr lang="en-US" sz="1300"/>
              <a:t>and battery </a:t>
            </a:r>
            <a:r>
              <a:rPr lang="en-US" sz="1300" dirty="0"/>
              <a:t>in the workplace and resulting in emotional distress, was barred by the exclusivity provision of the </a:t>
            </a:r>
            <a:r>
              <a:rPr lang="en-US" sz="1300" dirty="0" err="1"/>
              <a:t>IWCA</a:t>
            </a:r>
            <a:r>
              <a:rPr lang="en-US" sz="1300" dirty="0"/>
              <a:t>.</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25</a:t>
            </a:fld>
            <a:endParaRPr lang="en-US" dirty="0"/>
          </a:p>
        </p:txBody>
      </p:sp>
    </p:spTree>
    <p:extLst>
      <p:ext uri="{BB962C8B-B14F-4D97-AF65-F5344CB8AC3E}">
        <p14:creationId xmlns:p14="http://schemas.microsoft.com/office/powerpoint/2010/main" val="903378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McCoy v. Cardella </a:t>
            </a:r>
            <a:r>
              <a:rPr lang="en-US" sz="2800" dirty="0"/>
              <a:t>(cont’d)</a:t>
            </a:r>
            <a:endParaRPr lang="en-US" sz="2800" i="1"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365507"/>
            <a:ext cx="5038725" cy="4126986"/>
          </a:xfrm>
        </p:spPr>
        <p:txBody>
          <a:bodyPr/>
          <a:lstStyle/>
          <a:p>
            <a:pPr algn="just"/>
            <a:r>
              <a:rPr lang="en-US" sz="1300" dirty="0"/>
              <a:t>The Supreme Court noted that negligent supervision claims are only actionable against an employer when the conduct that the proper supervision would have avoided is actionable against the employee, personally. </a:t>
            </a:r>
          </a:p>
          <a:p>
            <a:pPr algn="just"/>
            <a:endParaRPr lang="en-US" sz="1300" dirty="0"/>
          </a:p>
          <a:p>
            <a:pPr algn="just"/>
            <a:r>
              <a:rPr lang="en-US" sz="1300" dirty="0"/>
              <a:t>The direct supervisor’s intentional and tortious conduct towards McCoy was subject to the exclusivity provision of the </a:t>
            </a:r>
            <a:r>
              <a:rPr lang="en-US" sz="1300" dirty="0" err="1"/>
              <a:t>IWCA</a:t>
            </a:r>
            <a:r>
              <a:rPr lang="en-US" sz="1300" dirty="0"/>
              <a:t>. </a:t>
            </a:r>
          </a:p>
          <a:p>
            <a:pPr algn="just"/>
            <a:endParaRPr lang="en-US" sz="1300" dirty="0"/>
          </a:p>
          <a:p>
            <a:pPr algn="just"/>
            <a:r>
              <a:rPr lang="en-US" sz="1300" dirty="0"/>
              <a:t>A causal connection existed between McCoy’s injuries and her employment. The injuries coincided as to time, place, and circumstances.</a:t>
            </a:r>
          </a:p>
          <a:p>
            <a:pPr algn="just"/>
            <a:endParaRPr lang="en-US" sz="1300" dirty="0"/>
          </a:p>
          <a:p>
            <a:pPr algn="just"/>
            <a:r>
              <a:rPr lang="en-US" sz="1300" dirty="0"/>
              <a:t>McCoy’s injuries, for which she sought mental health counseling, were caused by her supervisor’s assault and battery, meaning the injuries qualified as physical injuries suffered in the workplace under the </a:t>
            </a:r>
            <a:r>
              <a:rPr lang="en-US" sz="1300" dirty="0" err="1"/>
              <a:t>IWCA</a:t>
            </a:r>
            <a:r>
              <a:rPr lang="en-US" sz="1300" dirty="0"/>
              <a:t>.</a:t>
            </a:r>
          </a:p>
          <a:p>
            <a:endParaRPr lang="en-US" dirty="0"/>
          </a:p>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26</a:t>
            </a:fld>
            <a:endParaRPr lang="en-US" dirty="0"/>
          </a:p>
        </p:txBody>
      </p:sp>
    </p:spTree>
    <p:extLst>
      <p:ext uri="{BB962C8B-B14F-4D97-AF65-F5344CB8AC3E}">
        <p14:creationId xmlns:p14="http://schemas.microsoft.com/office/powerpoint/2010/main" val="1862514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E773-D0EE-CDF3-1ABB-A399E17E7B7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27762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00050" y="350444"/>
            <a:ext cx="8410575" cy="535531"/>
          </a:xfrm>
        </p:spPr>
        <p:txBody>
          <a:bodyPr/>
          <a:lstStyle/>
          <a:p>
            <a:pPr algn="just"/>
            <a:r>
              <a:rPr lang="fi-FI" sz="3200" i="1" dirty="0"/>
              <a:t>Kirlin v. Monaster</a:t>
            </a:r>
            <a:endParaRPr lang="en-US" sz="3200"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00050" y="904883"/>
            <a:ext cx="5038725" cy="5775319"/>
          </a:xfrm>
        </p:spPr>
        <p:txBody>
          <a:bodyPr/>
          <a:lstStyle/>
          <a:p>
            <a:pPr algn="just"/>
            <a:r>
              <a:rPr lang="en-US" sz="1400" dirty="0"/>
              <a:t>After suffering a stroke, plaintiff filed suit against his FP physician for failure to diagnose the condition resulting in his stroke.</a:t>
            </a:r>
          </a:p>
          <a:p>
            <a:pPr marL="0" indent="0" algn="just">
              <a:buNone/>
            </a:pPr>
            <a:endParaRPr lang="en-US" sz="1400" dirty="0"/>
          </a:p>
          <a:p>
            <a:pPr algn="just"/>
            <a:r>
              <a:rPr lang="en-US" sz="1400" dirty="0"/>
              <a:t>Iowa law requires that, in a medical malpractice case, the plaintiff file a certificate of merit affidavit (“COMA”) (a sworn statement from an expert, asserting the defendant fell below the standard of care) within 60 days of each defendant’s answer. Iowa Code § 147.140.</a:t>
            </a:r>
          </a:p>
          <a:p>
            <a:pPr algn="just"/>
            <a:endParaRPr lang="en-US" sz="1400" dirty="0"/>
          </a:p>
          <a:p>
            <a:pPr algn="just"/>
            <a:r>
              <a:rPr lang="en-US" sz="1400" dirty="0"/>
              <a:t>The expert must practice in “the same or a substantially similar field as the defendant.”</a:t>
            </a:r>
          </a:p>
          <a:p>
            <a:pPr marL="0" indent="0" algn="just">
              <a:buNone/>
            </a:pPr>
            <a:endParaRPr lang="en-US" sz="1400" dirty="0"/>
          </a:p>
          <a:p>
            <a:pPr algn="just"/>
            <a:r>
              <a:rPr lang="en-US" sz="1400" dirty="0"/>
              <a:t>Failing to substantially comply with the COMA requirements results in mandatory dismissal with prejudice.</a:t>
            </a:r>
          </a:p>
          <a:p>
            <a:pPr algn="just"/>
            <a:endParaRPr lang="en-US" sz="1400" dirty="0"/>
          </a:p>
          <a:p>
            <a:pPr algn="just"/>
            <a:r>
              <a:rPr lang="en-US" sz="1400" dirty="0"/>
              <a:t>Rule 1.943 allows plaintiff one voluntary dismissal of their petition.</a:t>
            </a:r>
          </a:p>
          <a:p>
            <a:pPr algn="just"/>
            <a:endParaRPr lang="en-US" sz="1400" dirty="0"/>
          </a:p>
          <a:p>
            <a:pPr algn="just"/>
            <a:r>
              <a:rPr lang="en-US" sz="1400" dirty="0"/>
              <a:t>Plaintiff provided a COMA from a physician who practiced and was board-certified in a field other than family practice.</a:t>
            </a:r>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fi-FI" sz="2800" i="1" dirty="0"/>
              <a:t>Kirlin v. Monaster </a:t>
            </a:r>
            <a:r>
              <a:rPr lang="fi-FI" sz="2800" dirty="0"/>
              <a:t>(cont’d)</a:t>
            </a:r>
            <a:endParaRPr lang="en-US" sz="2800"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150915"/>
            <a:ext cx="5038725" cy="4889277"/>
          </a:xfrm>
        </p:spPr>
        <p:txBody>
          <a:bodyPr/>
          <a:lstStyle/>
          <a:p>
            <a:pPr algn="just"/>
            <a:r>
              <a:rPr lang="en-US" sz="1400" dirty="0"/>
              <a:t>Defendant moved to dismiss for failing to substantially comply with the COMA requirements.</a:t>
            </a:r>
          </a:p>
          <a:p>
            <a:pPr marL="0" indent="0" algn="just">
              <a:buNone/>
            </a:pPr>
            <a:endParaRPr lang="en-US" sz="1400" dirty="0"/>
          </a:p>
          <a:p>
            <a:pPr algn="just"/>
            <a:r>
              <a:rPr lang="en-US" sz="1400" dirty="0"/>
              <a:t>Plaintiff responded to the Motion to Dismiss by dismissing their Petition without prejudice, under Rule 1.943.</a:t>
            </a:r>
          </a:p>
          <a:p>
            <a:pPr algn="just"/>
            <a:endParaRPr lang="en-US" sz="1400" dirty="0"/>
          </a:p>
          <a:p>
            <a:pPr algn="just"/>
            <a:r>
              <a:rPr lang="en-US" sz="1400" dirty="0"/>
              <a:t>Plaintiff then re-filed, within the statute of limitations.</a:t>
            </a:r>
          </a:p>
          <a:p>
            <a:pPr algn="just"/>
            <a:endParaRPr lang="en-US" sz="1400" dirty="0"/>
          </a:p>
          <a:p>
            <a:pPr algn="just"/>
            <a:r>
              <a:rPr lang="en-US" sz="1400" dirty="0"/>
              <a:t>The Defendant then moved to dismiss the second lawsuit, based on the deficient COMA from the first lawsuit.</a:t>
            </a:r>
          </a:p>
          <a:p>
            <a:pPr algn="just"/>
            <a:endParaRPr lang="en-US" sz="1400" dirty="0"/>
          </a:p>
          <a:p>
            <a:pPr algn="just"/>
            <a:r>
              <a:rPr lang="en-US" sz="1400" dirty="0"/>
              <a:t>The district court granted the Defendant’s Motion to Dismiss.</a:t>
            </a:r>
          </a:p>
          <a:p>
            <a:pPr algn="just"/>
            <a:endParaRPr lang="en-US" sz="1400" dirty="0"/>
          </a:p>
          <a:p>
            <a:pPr algn="just"/>
            <a:r>
              <a:rPr lang="en-US" sz="1400" dirty="0"/>
              <a:t>The Supreme Court reversed, holding that the district court lost jurisdiction to review the sufficiency of the COMA filed in the first lawsuit, upon Plaintiff filing the voluntary dismissal.</a:t>
            </a:r>
          </a:p>
          <a:p>
            <a:endParaRPr lang="en-US" dirty="0"/>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Tree>
    <p:extLst>
      <p:ext uri="{BB962C8B-B14F-4D97-AF65-F5344CB8AC3E}">
        <p14:creationId xmlns:p14="http://schemas.microsoft.com/office/powerpoint/2010/main" val="91754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00052" y="500394"/>
            <a:ext cx="8410575" cy="480131"/>
          </a:xfrm>
        </p:spPr>
        <p:txBody>
          <a:bodyPr/>
          <a:lstStyle/>
          <a:p>
            <a:r>
              <a:rPr lang="fi-FI" sz="2800" i="1" dirty="0"/>
              <a:t>Kirlin v. Monaster </a:t>
            </a:r>
            <a:r>
              <a:rPr lang="fi-FI" sz="2800" dirty="0"/>
              <a:t>(cont’d)</a:t>
            </a:r>
            <a:endParaRPr lang="en-US" sz="2800"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00052" y="1172112"/>
            <a:ext cx="5038725" cy="4971111"/>
          </a:xfrm>
        </p:spPr>
        <p:txBody>
          <a:bodyPr/>
          <a:lstStyle/>
          <a:p>
            <a:pPr algn="just"/>
            <a:r>
              <a:rPr lang="en-US" sz="1300" dirty="0"/>
              <a:t>A Rule 1.943 dismissal is “self-executing,” such that the COMA requirement ceased operating upon the dismissal being filed.</a:t>
            </a:r>
          </a:p>
          <a:p>
            <a:pPr algn="just"/>
            <a:endParaRPr lang="en-US" sz="1300" dirty="0"/>
          </a:p>
          <a:p>
            <a:pPr algn="just"/>
            <a:r>
              <a:rPr lang="en-US" sz="1300" dirty="0"/>
              <a:t>The COMA requirements applied anew upon the second lawsuit being filed.</a:t>
            </a:r>
          </a:p>
          <a:p>
            <a:pPr algn="just"/>
            <a:endParaRPr lang="en-US" sz="1300" dirty="0"/>
          </a:p>
          <a:p>
            <a:pPr algn="just"/>
            <a:r>
              <a:rPr lang="en-US" sz="1300" dirty="0"/>
              <a:t>Defendant could not rely on the previously filed and deficient COMA any more than a plaintiff can rely on a prior COMA when filing a second suit.</a:t>
            </a:r>
          </a:p>
          <a:p>
            <a:pPr marL="0" indent="0" algn="just">
              <a:buNone/>
            </a:pPr>
            <a:endParaRPr lang="en-US" sz="1300" dirty="0"/>
          </a:p>
          <a:p>
            <a:pPr algn="just"/>
            <a:r>
              <a:rPr lang="en-US" sz="1300" dirty="0"/>
              <a:t>A pending Motion to Dismiss for failure to comply with the COMA requirements is not the type of “offensive pleading” (e.g., counterclaim) which allows a court to retain jurisdiction after a 1.943 dismissal.</a:t>
            </a:r>
          </a:p>
          <a:p>
            <a:pPr marL="0" indent="0" algn="just">
              <a:buNone/>
            </a:pPr>
            <a:endParaRPr lang="en-US" sz="1300" dirty="0"/>
          </a:p>
          <a:p>
            <a:pPr algn="just"/>
            <a:r>
              <a:rPr lang="en-US" sz="1300" dirty="0"/>
              <a:t>Iowa Code section 147.140(6) entitled defendants only to dismissal of a petition unsupported by a substantially compliant COMA with prejudice. The statute does not create an independent cause of action.</a:t>
            </a:r>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Tree>
    <p:extLst>
      <p:ext uri="{BB962C8B-B14F-4D97-AF65-F5344CB8AC3E}">
        <p14:creationId xmlns:p14="http://schemas.microsoft.com/office/powerpoint/2010/main" val="3717137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359506" y="2217416"/>
            <a:ext cx="5836158" cy="3499945"/>
          </a:xfrm>
        </p:spPr>
        <p:txBody>
          <a:bodyPr>
            <a:noAutofit/>
          </a:bodyPr>
          <a:lstStyle/>
          <a:p>
            <a:r>
              <a:rPr lang="en-US" dirty="0"/>
              <a:t>“Dismissed without prejudice” II</a:t>
            </a:r>
            <a:br>
              <a:rPr lang="en-US" dirty="0"/>
            </a:br>
            <a:br>
              <a:rPr lang="en-US" dirty="0"/>
            </a:br>
            <a:r>
              <a:rPr lang="en-US" i="1" dirty="0"/>
              <a:t>Ronnfeldt v. Shelby Cnty. Chris A. Myrtue Mem’l Hosp.</a:t>
            </a:r>
            <a:r>
              <a:rPr lang="en-US" dirty="0"/>
              <a:t>, 984 N.W.2d 418 (Iowa 2023)</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Tree>
    <p:extLst>
      <p:ext uri="{BB962C8B-B14F-4D97-AF65-F5344CB8AC3E}">
        <p14:creationId xmlns:p14="http://schemas.microsoft.com/office/powerpoint/2010/main" val="162667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6" y="542926"/>
            <a:ext cx="8410575" cy="480131"/>
          </a:xfrm>
        </p:spPr>
        <p:txBody>
          <a:bodyPr/>
          <a:lstStyle/>
          <a:p>
            <a:r>
              <a:rPr lang="en-US" sz="2800" i="1" dirty="0"/>
              <a:t>Ronnfeldt v. Shelby Cnty. Hosp. </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6" y="1328346"/>
            <a:ext cx="5038725" cy="4986728"/>
          </a:xfrm>
        </p:spPr>
        <p:txBody>
          <a:bodyPr/>
          <a:lstStyle/>
          <a:p>
            <a:pPr algn="just"/>
            <a:r>
              <a:rPr lang="en-US" sz="1300" dirty="0"/>
              <a:t>Plaintiff sued a hospital for failure to diagnose uterine cancer.</a:t>
            </a:r>
          </a:p>
          <a:p>
            <a:pPr algn="just"/>
            <a:endParaRPr lang="en-US" sz="1300" dirty="0"/>
          </a:p>
          <a:p>
            <a:pPr algn="just"/>
            <a:r>
              <a:rPr lang="en-US" sz="1300" dirty="0"/>
              <a:t>118 days after the hospital’s Answer (58 days after Plaintiff’s deadline), Plaintiff had not yet provided a COMA. Defendant filed a Motion to Dismiss.</a:t>
            </a:r>
          </a:p>
          <a:p>
            <a:pPr marL="0" indent="0" algn="just">
              <a:buNone/>
            </a:pPr>
            <a:endParaRPr lang="en-US" sz="1300" dirty="0"/>
          </a:p>
          <a:p>
            <a:pPr algn="just"/>
            <a:r>
              <a:rPr lang="en-US" sz="1300" dirty="0"/>
              <a:t>Plaintiff then voluntarily dismissed. </a:t>
            </a:r>
          </a:p>
          <a:p>
            <a:pPr algn="just"/>
            <a:endParaRPr lang="en-US" sz="1300" dirty="0"/>
          </a:p>
          <a:p>
            <a:pPr algn="just"/>
            <a:r>
              <a:rPr lang="en-US" sz="1300" dirty="0"/>
              <a:t>The district court entered an order of voluntary dismissal, finding the hospital’s motion to dismiss was moot.</a:t>
            </a:r>
          </a:p>
          <a:p>
            <a:pPr algn="just"/>
            <a:endParaRPr lang="en-US" sz="1300" dirty="0"/>
          </a:p>
          <a:p>
            <a:pPr algn="just"/>
            <a:r>
              <a:rPr lang="en-US" sz="1300" dirty="0"/>
              <a:t>The hospital moved for reconsideration, arguing that Plaintiff could not avoid mandatory dismissal with prejudice under Iowa Code section 147.140 by filing a Rule 1.943 voluntary dismissal.</a:t>
            </a:r>
          </a:p>
          <a:p>
            <a:pPr marL="0" indent="0" algn="just">
              <a:buNone/>
            </a:pPr>
            <a:endParaRPr lang="en-US" sz="1300" dirty="0"/>
          </a:p>
          <a:p>
            <a:pPr algn="just"/>
            <a:r>
              <a:rPr lang="en-US" sz="1300" dirty="0"/>
              <a:t>The district court granted the hospital’s motion for reconsideration and dismissed Plaintiff’s claims with prejudice.</a:t>
            </a:r>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Tree>
    <p:extLst>
      <p:ext uri="{BB962C8B-B14F-4D97-AF65-F5344CB8AC3E}">
        <p14:creationId xmlns:p14="http://schemas.microsoft.com/office/powerpoint/2010/main" val="30859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80975" y="810464"/>
            <a:ext cx="8410575" cy="480131"/>
          </a:xfrm>
        </p:spPr>
        <p:txBody>
          <a:bodyPr/>
          <a:lstStyle/>
          <a:p>
            <a:r>
              <a:rPr lang="en-US" sz="2800" i="1" dirty="0"/>
              <a:t>Ronnfeldt v. Shelby Cnty. Hosp. </a:t>
            </a:r>
            <a:r>
              <a:rPr lang="en-US" sz="2800" dirty="0"/>
              <a:t>(cont’d)</a:t>
            </a:r>
            <a:r>
              <a:rPr lang="en-US" sz="2800" i="1" dirty="0"/>
              <a:t> </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25810" y="1702182"/>
            <a:ext cx="5038725" cy="4201308"/>
          </a:xfrm>
        </p:spPr>
        <p:txBody>
          <a:bodyPr/>
          <a:lstStyle/>
          <a:p>
            <a:pPr algn="just"/>
            <a:r>
              <a:rPr lang="en-US" sz="1300" dirty="0"/>
              <a:t>Relying upon the same reasoning used in </a:t>
            </a:r>
            <a:r>
              <a:rPr lang="en-US" sz="1300" i="1" dirty="0"/>
              <a:t>Kirlin</a:t>
            </a:r>
            <a:r>
              <a:rPr lang="en-US" sz="1300" dirty="0"/>
              <a:t>, the Supreme Court similarly reversed the </a:t>
            </a:r>
            <a:r>
              <a:rPr lang="en-US" sz="1300" i="1" dirty="0"/>
              <a:t>Ronnfeldt</a:t>
            </a:r>
            <a:r>
              <a:rPr lang="en-US" sz="1300" dirty="0"/>
              <a:t> district court.</a:t>
            </a:r>
          </a:p>
          <a:p>
            <a:pPr algn="just"/>
            <a:endParaRPr lang="en-US" sz="1300" dirty="0"/>
          </a:p>
          <a:p>
            <a:pPr algn="just"/>
            <a:r>
              <a:rPr lang="en-US" sz="1300" dirty="0"/>
              <a:t>The Court noted that its interpretation of section 147.140 and Rule 1.943 was harmonious, whereas the hospital argued that the statute and rule of civil procedure were conflicting.</a:t>
            </a:r>
          </a:p>
          <a:p>
            <a:pPr algn="just"/>
            <a:endParaRPr lang="en-US" sz="1300" dirty="0"/>
          </a:p>
          <a:p>
            <a:pPr algn="just"/>
            <a:r>
              <a:rPr lang="en-US" sz="1300" dirty="0"/>
              <a:t>While a Rule 1.943 voluntary dismissal requires no court order to take effect, a motion to dismiss pursuant to the COMA statute requires the Court to review the record to determine whether a plaintiff “substantially complied” with the COMA requirements.</a:t>
            </a:r>
          </a:p>
          <a:p>
            <a:pPr algn="just"/>
            <a:endParaRPr lang="en-US" sz="1300" dirty="0"/>
          </a:p>
          <a:p>
            <a:pPr algn="just"/>
            <a:r>
              <a:rPr lang="en-US" sz="1300" dirty="0"/>
              <a:t>The Court noted that it should not “read more into [section 147.140] that it says,” rejecting the position that the ‘spirit’ of section 147.140 supported the hospital’s position. </a:t>
            </a:r>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Tree>
    <p:extLst>
      <p:ext uri="{BB962C8B-B14F-4D97-AF65-F5344CB8AC3E}">
        <p14:creationId xmlns:p14="http://schemas.microsoft.com/office/powerpoint/2010/main" val="1902464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69354" y="1779532"/>
            <a:ext cx="5836158" cy="4221218"/>
          </a:xfrm>
        </p:spPr>
        <p:txBody>
          <a:bodyPr>
            <a:normAutofit fontScale="90000"/>
          </a:bodyPr>
          <a:lstStyle/>
          <a:p>
            <a:br>
              <a:rPr lang="en-US" dirty="0"/>
            </a:br>
            <a:br>
              <a:rPr lang="en-US" dirty="0"/>
            </a:br>
            <a:br>
              <a:rPr lang="en-US" dirty="0"/>
            </a:br>
            <a:br>
              <a:rPr lang="en-US" dirty="0"/>
            </a:br>
            <a:br>
              <a:rPr lang="en-US" dirty="0"/>
            </a:br>
            <a:br>
              <a:rPr lang="en-US" dirty="0"/>
            </a:br>
            <a:r>
              <a:rPr lang="en-US" sz="4500" i="1" dirty="0"/>
              <a:t>Matter of Dethmers Mfg. Co.</a:t>
            </a:r>
            <a:r>
              <a:rPr lang="en-US" sz="4500" dirty="0"/>
              <a:t>, 985 N.W.2d 806 (Iowa 2023)</a:t>
            </a:r>
            <a:br>
              <a:rPr lang="en-US" dirty="0"/>
            </a:b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9</a:t>
            </a:fld>
            <a:endParaRPr lang="en-US" dirty="0"/>
          </a:p>
        </p:txBody>
      </p:sp>
      <p:pic>
        <p:nvPicPr>
          <p:cNvPr id="3" name="Picture 2">
            <a:extLst>
              <a:ext uri="{FF2B5EF4-FFF2-40B4-BE49-F238E27FC236}">
                <a16:creationId xmlns:a16="http://schemas.microsoft.com/office/drawing/2014/main" id="{5CBFBA28-0737-477A-6B78-23C7439348BF}"/>
              </a:ext>
            </a:extLst>
          </p:cNvPr>
          <p:cNvPicPr>
            <a:picLocks noChangeAspect="1"/>
          </p:cNvPicPr>
          <p:nvPr/>
        </p:nvPicPr>
        <p:blipFill>
          <a:blip r:embed="rId2"/>
          <a:stretch>
            <a:fillRect/>
          </a:stretch>
        </p:blipFill>
        <p:spPr>
          <a:xfrm>
            <a:off x="269352" y="1326525"/>
            <a:ext cx="4200197" cy="2362610"/>
          </a:xfrm>
          <a:prstGeom prst="rect">
            <a:avLst/>
          </a:prstGeom>
        </p:spPr>
      </p:pic>
    </p:spTree>
    <p:extLst>
      <p:ext uri="{BB962C8B-B14F-4D97-AF65-F5344CB8AC3E}">
        <p14:creationId xmlns:p14="http://schemas.microsoft.com/office/powerpoint/2010/main" val="62512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485</TotalTime>
  <Words>2759</Words>
  <Application>Microsoft Office PowerPoint</Application>
  <PresentationFormat>On-screen Show (4:3)</PresentationFormat>
  <Paragraphs>226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Trade Gothic LT Pro</vt:lpstr>
      <vt:lpstr>Trebuchet MS</vt:lpstr>
      <vt:lpstr>Office Theme</vt:lpstr>
      <vt:lpstr>Case Law Update #1:Torts/Negligence</vt:lpstr>
      <vt:lpstr>“Dismissed without prejudice”  Kirlin v. Monaster, 984 N.W.2d 412 (Iowa 2023)</vt:lpstr>
      <vt:lpstr>Kirlin v. Monaster</vt:lpstr>
      <vt:lpstr>Kirlin v. Monaster (cont’d)</vt:lpstr>
      <vt:lpstr>Kirlin v. Monaster (cont’d)</vt:lpstr>
      <vt:lpstr>“Dismissed without prejudice” II  Ronnfeldt v. Shelby Cnty. Chris A. Myrtue Mem’l Hosp., 984 N.W.2d 418 (Iowa 2023)</vt:lpstr>
      <vt:lpstr>Ronnfeldt v. Shelby Cnty. Hosp. </vt:lpstr>
      <vt:lpstr>Ronnfeldt v. Shelby Cnty. Hosp. (cont’d) </vt:lpstr>
      <vt:lpstr>      Matter of Dethmers Mfg. Co., 985 N.W.2d 806 (Iowa 2023) </vt:lpstr>
      <vt:lpstr>Dethmers</vt:lpstr>
      <vt:lpstr>Dethmers (cont’d)</vt:lpstr>
      <vt:lpstr>Dethmers (cont’d)</vt:lpstr>
      <vt:lpstr>  A + B + C = $”     - Prof. Patrick B. Bauer   Est. of Butterfield by Butterfield v. Chautauqua Guest Home, Inc., 987 N.W.2d 834 (Iowa 2023)</vt:lpstr>
      <vt:lpstr>Butterfield v. Chautauqua Guest Home</vt:lpstr>
      <vt:lpstr>Butterfield v. Chautauqua Guest Home (cont’d)</vt:lpstr>
      <vt:lpstr>Butterfield v. Chautauqua Guest Home (cont’d)</vt:lpstr>
      <vt:lpstr>       Barnes v. CDM Rentals, LLC, 989 N.W.2d 657 (Iowa 2023)  </vt:lpstr>
      <vt:lpstr>Barnes v. CDM Rentals</vt:lpstr>
      <vt:lpstr>Barnes v. CDM Rentals (cont’d)</vt:lpstr>
      <vt:lpstr>                                          Sutton v. Council  Bluffs Water Works, 990 N.W.2d 795 (Iowa 2023)  </vt:lpstr>
      <vt:lpstr>Sutton v. CBWW</vt:lpstr>
      <vt:lpstr>Sutton v. CBWW</vt:lpstr>
      <vt:lpstr>       McCoy v. Thomas L. Cardella &amp; Assocs., 992 N.W.2d 223 (Iowa 2023)   </vt:lpstr>
      <vt:lpstr>McCoy v. Cardella</vt:lpstr>
      <vt:lpstr>McCoy v. Cardella (cont’d)</vt:lpstr>
      <vt:lpstr>McCoy v. Cardella (cont’d)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Law Update #1:Torts/Negligence</dc:title>
  <dc:creator>Zack Martin</dc:creator>
  <cp:lastModifiedBy>Zack Martin</cp:lastModifiedBy>
  <cp:revision>19</cp:revision>
  <dcterms:created xsi:type="dcterms:W3CDTF">2023-08-30T22:16:29Z</dcterms:created>
  <dcterms:modified xsi:type="dcterms:W3CDTF">2023-09-01T20:37:56Z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