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15"/>
  </p:notesMasterIdLst>
  <p:sldIdLst>
    <p:sldId id="256" r:id="rId2"/>
    <p:sldId id="270" r:id="rId3"/>
    <p:sldId id="266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9"/>
  </p:normalViewPr>
  <p:slideViewPr>
    <p:cSldViewPr snapToGrid="0">
      <p:cViewPr varScale="1">
        <p:scale>
          <a:sx n="63" d="100"/>
          <a:sy n="63" d="100"/>
        </p:scale>
        <p:origin x="13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002E7-6693-8440-80D2-2EA47C13958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53C62-1BC8-5B4E-ACF9-C5C655E98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1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DM Cover Slide (Blu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737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Grey Gradient Two 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EE5895C-3758-8C66-FE4A-E11B819B88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36" y="406172"/>
            <a:ext cx="5914244" cy="68809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add Heading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F6EBAAF-2151-F724-4F30-B210189C5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7636" y="1385820"/>
            <a:ext cx="3868340" cy="45929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6F5F7D3C-AB92-3A0C-BBD1-8A4E20374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5858" y="1385820"/>
            <a:ext cx="2490114" cy="45929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35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Minimal One 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E60886B-A8DD-F0FF-15A3-B053D94FA8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35" y="385223"/>
            <a:ext cx="7886700" cy="105894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add Heading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8C93689-7C4C-90A1-5646-DCF5F2861A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636" y="1664851"/>
            <a:ext cx="7886699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1C25CCD-59A9-DA4D-C9F3-4744B414B2EC}"/>
              </a:ext>
            </a:extLst>
          </p:cNvPr>
          <p:cNvSpPr txBox="1">
            <a:spLocks/>
          </p:cNvSpPr>
          <p:nvPr userDrawn="1"/>
        </p:nvSpPr>
        <p:spPr>
          <a:xfrm>
            <a:off x="8431600" y="6410847"/>
            <a:ext cx="532151" cy="36174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A07C724-FA0A-F34F-BBBC-622378018B79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61774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Minimal Two 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D61CD-2FE3-BE62-0EB7-476BD57F6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35" y="385223"/>
            <a:ext cx="7886700" cy="105894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add Heading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60BEAFB-1F39-F18C-2D2C-3A998AA2ED0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17636" y="1688827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 Heading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1FA951-03B7-F380-F68A-74152A7E5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7636" y="2788190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1B15876-21DD-1125-C5E8-CEC4820B69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5858" y="2788190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2B02D79-52C8-FD60-3064-237C5F4D8203}"/>
              </a:ext>
            </a:extLst>
          </p:cNvPr>
          <p:cNvSpPr txBox="1">
            <a:spLocks/>
          </p:cNvSpPr>
          <p:nvPr userDrawn="1"/>
        </p:nvSpPr>
        <p:spPr>
          <a:xfrm>
            <a:off x="8431600" y="6410847"/>
            <a:ext cx="532151" cy="36174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A07C724-FA0A-F34F-BBBC-622378018B79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64492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Minimal One Box (blu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AD21BDF-D27F-3146-93EB-6E1063E0EE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35" y="385223"/>
            <a:ext cx="7886700" cy="105894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add Heading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04521E9-8A1D-DE2F-B1A5-5D20225371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636" y="1664851"/>
            <a:ext cx="7886699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46E5E535-5828-9966-22DE-6FB254C4FEF2}"/>
              </a:ext>
            </a:extLst>
          </p:cNvPr>
          <p:cNvSpPr txBox="1">
            <a:spLocks/>
          </p:cNvSpPr>
          <p:nvPr userDrawn="1"/>
        </p:nvSpPr>
        <p:spPr>
          <a:xfrm>
            <a:off x="8471942" y="6410847"/>
            <a:ext cx="532151" cy="36174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A07C724-FA0A-F34F-BBBC-622378018B79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812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Minimal Two Box (blu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AD21BDF-D27F-3146-93EB-6E1063E0EE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35" y="385223"/>
            <a:ext cx="7886700" cy="105894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add Heading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26449CE-B7C3-5654-904D-CE50A717E0F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17636" y="1688827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 Heading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57D08255-21BC-E679-8A52-89219977D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7636" y="2788190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A0C81DA9-4B56-F323-679B-374E6AE213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5858" y="2788190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F7A4C3A-5912-DAFA-42D1-D52AE211059F}"/>
              </a:ext>
            </a:extLst>
          </p:cNvPr>
          <p:cNvSpPr txBox="1">
            <a:spLocks/>
          </p:cNvSpPr>
          <p:nvPr userDrawn="1"/>
        </p:nvSpPr>
        <p:spPr>
          <a:xfrm>
            <a:off x="8446672" y="6410847"/>
            <a:ext cx="532151" cy="36174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A07C724-FA0A-F34F-BBBC-622378018B79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4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Section Divider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8C30855-DE03-5E0D-5C18-05145631BD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6023" y="3606701"/>
            <a:ext cx="7392103" cy="9395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Section Name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F0CF1-A6D5-CAA9-F45B-6AE1F73535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5569" y="4696276"/>
            <a:ext cx="7392590" cy="1336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E4ED8F-F7D3-F390-103B-DAE643A21401}"/>
              </a:ext>
            </a:extLst>
          </p:cNvPr>
          <p:cNvSpPr txBox="1">
            <a:spLocks/>
          </p:cNvSpPr>
          <p:nvPr userDrawn="1"/>
        </p:nvSpPr>
        <p:spPr>
          <a:xfrm>
            <a:off x="8499424" y="6410847"/>
            <a:ext cx="532151" cy="36174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A07C724-FA0A-F34F-BBBC-622378018B79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99859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Section Divider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8C30855-DE03-5E0D-5C18-05145631BD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184" y="3924309"/>
            <a:ext cx="7392103" cy="9395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Section Name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F0CF1-A6D5-CAA9-F45B-6AE1F73535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6730" y="5013884"/>
            <a:ext cx="7392590" cy="1025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7294414A-2599-88A2-0779-5DB373DD4035}"/>
              </a:ext>
            </a:extLst>
          </p:cNvPr>
          <p:cNvSpPr txBox="1">
            <a:spLocks/>
          </p:cNvSpPr>
          <p:nvPr userDrawn="1"/>
        </p:nvSpPr>
        <p:spPr>
          <a:xfrm>
            <a:off x="8499424" y="6410847"/>
            <a:ext cx="532151" cy="36174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A07C724-FA0A-F34F-BBBC-622378018B79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2573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Presentation Slide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:a16="http://schemas.microsoft.com/office/drawing/2014/main" id="{DBBEED70-E337-A25C-DE43-F38460A961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5093" y="2766219"/>
            <a:ext cx="7653813" cy="1325563"/>
          </a:xfrm>
          <a:prstGeom prst="rect">
            <a:avLst/>
          </a:prstGeom>
        </p:spPr>
        <p:txBody>
          <a:bodyPr/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FDF8BFE-FFCE-1DFC-8125-26BCC3D2B4D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6622" y="378410"/>
            <a:ext cx="4110754" cy="1521195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04A1391-4734-A1EA-EFDC-B46A2BAC20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7800" y="4279900"/>
            <a:ext cx="6400800" cy="939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9266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DM Cover Slide (grey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287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Presentation Slide Gre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:a16="http://schemas.microsoft.com/office/drawing/2014/main" id="{D5951441-7BF3-EECB-3D07-BD82384070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5093" y="2766219"/>
            <a:ext cx="7653813" cy="1325563"/>
          </a:xfrm>
          <a:prstGeom prst="rect">
            <a:avLst/>
          </a:prstGeom>
        </p:spPr>
        <p:txBody>
          <a:bodyPr/>
          <a:lstStyle>
            <a:lvl1pPr algn="ctr">
              <a:defRPr sz="5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6" name="Picture 5" descr="A picture containing text, outdoor, sign&#10;&#10;Description automatically generated">
            <a:extLst>
              <a:ext uri="{FF2B5EF4-FFF2-40B4-BE49-F238E27FC236}">
                <a16:creationId xmlns:a16="http://schemas.microsoft.com/office/drawing/2014/main" id="{8A0BB070-9EC1-AA6B-539C-E9F4C3EA3F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79574" y="266041"/>
            <a:ext cx="4784850" cy="1770647"/>
          </a:xfrm>
          <a:prstGeom prst="rect">
            <a:avLst/>
          </a:prstGeom>
        </p:spPr>
      </p:pic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7E408D30-A8A3-5E58-F480-76A1AB8916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7800" y="4279900"/>
            <a:ext cx="6400800" cy="939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740550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Contact Slide (blu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A345E4E-BC3D-E732-B65B-7A58F0082B7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58366" y="2026771"/>
            <a:ext cx="1866900" cy="16790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471E76-F2D6-AA58-C5E5-FC99976195A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277071" y="2029767"/>
            <a:ext cx="1888331" cy="17027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3FCCA188-726A-F720-4EE7-FE8538867E4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17207" y="2029767"/>
            <a:ext cx="1888331" cy="17027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35B7FE1-6294-49E3-A130-A56A061D97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366" y="1289515"/>
            <a:ext cx="1866900" cy="5239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1F9133F-AC15-EB9B-B67E-E4BB2F0B221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8310" y="1289515"/>
            <a:ext cx="1866900" cy="5239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6CD746D0-8A51-3E10-8DD9-CAE6882EF4B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05710" y="1289515"/>
            <a:ext cx="1866900" cy="5239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5E585B6-8950-67F0-9A14-CF3CD2CE15E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8366" y="3867151"/>
            <a:ext cx="1866900" cy="21891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bio.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A04AEF39-AF7E-3D2E-DA52-FEA1EB853E9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77070" y="3867150"/>
            <a:ext cx="1888331" cy="21891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bio.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60490412-C8B2-C21E-FF1A-55A8A333D76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38638" y="3867149"/>
            <a:ext cx="1866900" cy="21891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bio.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721E5822-7A74-E7E9-5CD7-EF06180F6C8D}"/>
              </a:ext>
            </a:extLst>
          </p:cNvPr>
          <p:cNvSpPr txBox="1">
            <a:spLocks/>
          </p:cNvSpPr>
          <p:nvPr userDrawn="1"/>
        </p:nvSpPr>
        <p:spPr>
          <a:xfrm>
            <a:off x="8499424" y="6410847"/>
            <a:ext cx="532151" cy="36174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A07C724-FA0A-F34F-BBBC-622378018B79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1318ED-0150-04BE-8B7E-7C8C796EA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8367" y="396124"/>
            <a:ext cx="5914244" cy="68809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add Heading</a:t>
            </a:r>
          </a:p>
        </p:txBody>
      </p:sp>
    </p:spTree>
    <p:extLst>
      <p:ext uri="{BB962C8B-B14F-4D97-AF65-F5344CB8AC3E}">
        <p14:creationId xmlns:p14="http://schemas.microsoft.com/office/powerpoint/2010/main" val="284701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Blue Gradient One 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318ED-0150-04BE-8B7E-7C8C796EA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36" y="406172"/>
            <a:ext cx="5914244" cy="68809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add Heading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6A4FA7A-7898-9B98-C181-59A464E9B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636" y="1664851"/>
            <a:ext cx="7886699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270DDE37-2D4E-9F88-DAF9-22AE9F8DC5A4}"/>
              </a:ext>
            </a:extLst>
          </p:cNvPr>
          <p:cNvSpPr txBox="1">
            <a:spLocks/>
          </p:cNvSpPr>
          <p:nvPr userDrawn="1"/>
        </p:nvSpPr>
        <p:spPr>
          <a:xfrm>
            <a:off x="8499424" y="6410847"/>
            <a:ext cx="532151" cy="36174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A07C724-FA0A-F34F-BBBC-622378018B79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4884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Blue Gradient Two 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318ED-0150-04BE-8B7E-7C8C796EA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36" y="406172"/>
            <a:ext cx="5914244" cy="68809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add Heading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7B41EE1-2CBB-9ABA-CF56-87E4D1168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7636" y="1385820"/>
            <a:ext cx="3868340" cy="45929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FE95B5EA-C0B9-721C-48E5-19BB3ACB06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5858" y="1385820"/>
            <a:ext cx="2490114" cy="45929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2E1F33B-46D7-856D-65EA-13480D461049}"/>
              </a:ext>
            </a:extLst>
          </p:cNvPr>
          <p:cNvSpPr txBox="1">
            <a:spLocks/>
          </p:cNvSpPr>
          <p:nvPr userDrawn="1"/>
        </p:nvSpPr>
        <p:spPr>
          <a:xfrm>
            <a:off x="8499424" y="6410847"/>
            <a:ext cx="532151" cy="36174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A07C724-FA0A-F34F-BBBC-622378018B79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6139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Contact Slide (grey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ABFC96A3-2596-29A5-74E5-8F53134C89A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58366" y="2026771"/>
            <a:ext cx="1866900" cy="16790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2CB1A32A-B8F2-AAAA-90B2-6EAC054494B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277071" y="2029767"/>
            <a:ext cx="1888331" cy="17027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0CDF54C2-92C7-DC29-825E-B20F06243F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17207" y="2029767"/>
            <a:ext cx="1888331" cy="17027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F6182794-DB66-2ADF-6B66-AF43B4F4DF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366" y="1289515"/>
            <a:ext cx="1866900" cy="5239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209DAA5-92EA-4A37-CCCC-60B000C7B06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8310" y="1289515"/>
            <a:ext cx="1866900" cy="5239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EC6C2F05-4E75-E783-85A7-76B286C5136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05710" y="1289515"/>
            <a:ext cx="1866900" cy="5239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0A824C74-0B8F-464E-F3CE-E1D1CD5FA9E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8366" y="3867151"/>
            <a:ext cx="1866900" cy="21891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bio.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218BE0A-478D-3912-13D3-1BAAE93450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77070" y="3867150"/>
            <a:ext cx="1888331" cy="21891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bio.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0528B53C-72CF-E99A-5AAF-09641671B4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38638" y="3867149"/>
            <a:ext cx="1866900" cy="21891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bio.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EE5895C-3758-8C66-FE4A-E11B819B88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8367" y="396124"/>
            <a:ext cx="5914244" cy="68809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add Heading</a:t>
            </a:r>
          </a:p>
        </p:txBody>
      </p:sp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64176356-005A-5F42-1E96-22A3FF9F858D}"/>
              </a:ext>
            </a:extLst>
          </p:cNvPr>
          <p:cNvSpPr txBox="1">
            <a:spLocks/>
          </p:cNvSpPr>
          <p:nvPr userDrawn="1"/>
        </p:nvSpPr>
        <p:spPr>
          <a:xfrm>
            <a:off x="8499424" y="6410847"/>
            <a:ext cx="532151" cy="36174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A07C724-FA0A-F34F-BBBC-622378018B79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3142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DM Grey Gradient One 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FEE5895C-3758-8C66-FE4A-E11B819B88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36" y="406172"/>
            <a:ext cx="5914244" cy="68809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add Heading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184CCB1-8B24-9DE1-6D41-065D16A7D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636" y="1664851"/>
            <a:ext cx="7886699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F9B764-2218-D8C5-7F3E-83234BC618C1}"/>
              </a:ext>
            </a:extLst>
          </p:cNvPr>
          <p:cNvSpPr txBox="1">
            <a:spLocks/>
          </p:cNvSpPr>
          <p:nvPr userDrawn="1"/>
        </p:nvSpPr>
        <p:spPr>
          <a:xfrm>
            <a:off x="8499424" y="6410847"/>
            <a:ext cx="532151" cy="361741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A07C724-FA0A-F34F-BBBC-622378018B79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4142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73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65" r:id="rId2"/>
    <p:sldLayoutId id="2147483753" r:id="rId3"/>
    <p:sldLayoutId id="2147483766" r:id="rId4"/>
    <p:sldLayoutId id="2147483756" r:id="rId5"/>
    <p:sldLayoutId id="2147483762" r:id="rId6"/>
    <p:sldLayoutId id="2147483763" r:id="rId7"/>
    <p:sldLayoutId id="2147483758" r:id="rId8"/>
    <p:sldLayoutId id="2147483761" r:id="rId9"/>
    <p:sldLayoutId id="2147483764" r:id="rId10"/>
    <p:sldLayoutId id="2147483746" r:id="rId11"/>
    <p:sldLayoutId id="2147483748" r:id="rId12"/>
    <p:sldLayoutId id="2147483757" r:id="rId13"/>
    <p:sldLayoutId id="2147483759" r:id="rId14"/>
    <p:sldLayoutId id="2147483747" r:id="rId15"/>
    <p:sldLayoutId id="2147483760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6063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312E0-2A75-140E-B825-52566DD49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JURY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5182E-3612-D3AB-4B8E-9CD629B26B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Make sure the jury understands the legal </a:t>
            </a:r>
            <a:br>
              <a:rPr lang="en-US" dirty="0"/>
            </a:br>
            <a:r>
              <a:rPr lang="en-US" dirty="0"/>
              <a:t>principles as they apply to the verdict form </a:t>
            </a:r>
          </a:p>
          <a:p>
            <a:r>
              <a:rPr lang="en-US" dirty="0"/>
              <a:t>What does the verdict form mean in relation to the evidence </a:t>
            </a:r>
          </a:p>
          <a:p>
            <a:r>
              <a:rPr lang="en-US" dirty="0"/>
              <a:t>Make sure the instructions are clear and correct  </a:t>
            </a:r>
          </a:p>
          <a:p>
            <a:r>
              <a:rPr lang="en-US" dirty="0"/>
              <a:t>Some recent comments:</a:t>
            </a:r>
          </a:p>
          <a:p>
            <a:pPr lvl="1"/>
            <a:r>
              <a:rPr lang="en-US" dirty="0"/>
              <a:t>Juror indicated marshalling instruction had six specifications of negligence and jumped to conclusion there was negligence.  </a:t>
            </a:r>
          </a:p>
          <a:p>
            <a:pPr lvl="1"/>
            <a:r>
              <a:rPr lang="en-US" dirty="0" err="1"/>
              <a:t>Punitives</a:t>
            </a:r>
            <a:r>
              <a:rPr lang="en-US" dirty="0"/>
              <a:t> – thought if they gave compensatory damages they had to give punitive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4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C940-46A4-7E53-3BC0-9DE16CB00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5D5F2-B4DE-8187-CE4E-E086E8611B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Start anchoring at the beginning </a:t>
            </a:r>
          </a:p>
          <a:p>
            <a:r>
              <a:rPr lang="en-US" dirty="0"/>
              <a:t>Have to give them a number if plaintiff number is large</a:t>
            </a:r>
          </a:p>
          <a:p>
            <a:pPr lvl="1"/>
            <a:r>
              <a:rPr lang="en-US" dirty="0"/>
              <a:t>Case in 2021 did not give a number and jury felt they had to start with plaintiffs evidence – used the plaintiffs life care planner and worked off the figures </a:t>
            </a:r>
          </a:p>
          <a:p>
            <a:pPr lvl="1"/>
            <a:r>
              <a:rPr lang="en-US" dirty="0"/>
              <a:t>Was surprised the defense did not give a number </a:t>
            </a:r>
          </a:p>
          <a:p>
            <a:r>
              <a:rPr lang="en-US" dirty="0"/>
              <a:t>Recent case: defense counsel in response to plaintiff’s counsel said start at zero – jurors thought that was an excellent suggestion </a:t>
            </a:r>
          </a:p>
        </p:txBody>
      </p:sp>
    </p:spTree>
    <p:extLst>
      <p:ext uri="{BB962C8B-B14F-4D97-AF65-F5344CB8AC3E}">
        <p14:creationId xmlns:p14="http://schemas.microsoft.com/office/powerpoint/2010/main" val="10218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82855-E2E3-A3C0-F2B0-952F5D0D8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MISCELLANEOUS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D8012-3F49-2BCC-5D71-560FC77054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Trial presentation </a:t>
            </a:r>
          </a:p>
          <a:p>
            <a:endParaRPr lang="en-US" b="1" dirty="0"/>
          </a:p>
          <a:p>
            <a:r>
              <a:rPr lang="en-US" b="1" dirty="0"/>
              <a:t>Sidebars </a:t>
            </a:r>
          </a:p>
          <a:p>
            <a:endParaRPr lang="en-US" b="1" dirty="0"/>
          </a:p>
          <a:p>
            <a:r>
              <a:rPr lang="en-US" b="1" dirty="0"/>
              <a:t>Rowley tactics </a:t>
            </a:r>
          </a:p>
        </p:txBody>
      </p:sp>
    </p:spTree>
    <p:extLst>
      <p:ext uri="{BB962C8B-B14F-4D97-AF65-F5344CB8AC3E}">
        <p14:creationId xmlns:p14="http://schemas.microsoft.com/office/powerpoint/2010/main" val="427256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2950-64DE-B4EF-912F-7816A5925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THANK YOU FOR YOUR ATTENTION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F3822-DB90-1D05-25C1-0629213057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5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E019-099B-66DC-DDBB-0D9E6B311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TRIAL ADVOCACY FROM A JUROR’S PERSPECTIVE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C5E1C-72D1-756C-63D3-A6B83A98B5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Presenter: Janice M. Thomas</a:t>
            </a:r>
          </a:p>
        </p:txBody>
      </p:sp>
    </p:spTree>
    <p:extLst>
      <p:ext uri="{BB962C8B-B14F-4D97-AF65-F5344CB8AC3E}">
        <p14:creationId xmlns:p14="http://schemas.microsoft.com/office/powerpoint/2010/main" val="87095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9B148-25F9-E519-4560-B56934B5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VOIR DIRE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A2585-FCC7-1437-FCDB-904BB9F3E3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600" dirty="0"/>
              <a:t>Not bothered by personal questions when you emphasize it is done to obtain an impartial jury</a:t>
            </a:r>
          </a:p>
          <a:p>
            <a:r>
              <a:rPr lang="en-US" sz="2600" dirty="0"/>
              <a:t>Start talking about damages in </a:t>
            </a:r>
            <a:r>
              <a:rPr lang="en-US" sz="2600" dirty="0" err="1"/>
              <a:t>voir</a:t>
            </a:r>
            <a:r>
              <a:rPr lang="en-US" sz="2600" dirty="0"/>
              <a:t> dire, especially when plaintiff’s counsel has indicated in </a:t>
            </a:r>
            <a:r>
              <a:rPr lang="en-US" sz="2600" dirty="0" err="1"/>
              <a:t>voir</a:t>
            </a:r>
            <a:r>
              <a:rPr lang="en-US" sz="2600" dirty="0"/>
              <a:t> dire they intend to ask for a substantial amount</a:t>
            </a:r>
          </a:p>
          <a:p>
            <a:r>
              <a:rPr lang="en-US" sz="2600" dirty="0"/>
              <a:t>Pain and suffering as a general question</a:t>
            </a:r>
          </a:p>
          <a:p>
            <a:r>
              <a:rPr lang="en-US" sz="2600" dirty="0"/>
              <a:t>Over lengthy </a:t>
            </a:r>
            <a:r>
              <a:rPr lang="en-US" sz="2600" dirty="0" err="1"/>
              <a:t>voir</a:t>
            </a:r>
            <a:r>
              <a:rPr lang="en-US" sz="2600" dirty="0"/>
              <a:t> dire is not liked</a:t>
            </a:r>
          </a:p>
          <a:p>
            <a:r>
              <a:rPr lang="en-US" sz="2600" dirty="0"/>
              <a:t>Don’t repeat everything plaintiff’s counsel asked</a:t>
            </a:r>
          </a:p>
          <a:p>
            <a:r>
              <a:rPr lang="en-US" sz="2600" dirty="0"/>
              <a:t>Some jurors do not like the same individual question – do the group.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0845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D5A20-E3A1-5AB6-2BC7-B65FB57A2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4477E-750E-622B-AC2B-6985618D91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Make sure if you state a person will testify at trial</a:t>
            </a:r>
            <a:br>
              <a:rPr lang="en-US" dirty="0"/>
            </a:br>
            <a:r>
              <a:rPr lang="en-US" dirty="0"/>
              <a:t>to a piece of evidence that it occurs</a:t>
            </a:r>
          </a:p>
          <a:p>
            <a:pPr lvl="1"/>
            <a:r>
              <a:rPr lang="en-US" dirty="0"/>
              <a:t>Recent case – plaintiff’s counsel stated plaintiff did not have neck ablations as plaintiff was afraid of needles – had multiple tattoos.</a:t>
            </a:r>
          </a:p>
          <a:p>
            <a:r>
              <a:rPr lang="en-US" dirty="0"/>
              <a:t>Make sure everything you state is supported by the evidence</a:t>
            </a:r>
          </a:p>
          <a:p>
            <a:r>
              <a:rPr lang="en-US" dirty="0"/>
              <a:t>Demeanor of your client during opening and throughout trial</a:t>
            </a:r>
          </a:p>
        </p:txBody>
      </p:sp>
    </p:spTree>
    <p:extLst>
      <p:ext uri="{BB962C8B-B14F-4D97-AF65-F5344CB8AC3E}">
        <p14:creationId xmlns:p14="http://schemas.microsoft.com/office/powerpoint/2010/main" val="197897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0B0E2-B96F-6635-E8CE-B79835C7A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PLAINTIFF/DEFENDANT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B7F02-21A3-1BB5-CA73-FDBFA19E99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Demeanor</a:t>
            </a:r>
          </a:p>
          <a:p>
            <a:r>
              <a:rPr lang="en-US" dirty="0"/>
              <a:t>Do not glare at other parties’ witnesses</a:t>
            </a:r>
          </a:p>
        </p:txBody>
      </p:sp>
    </p:spTree>
    <p:extLst>
      <p:ext uri="{BB962C8B-B14F-4D97-AF65-F5344CB8AC3E}">
        <p14:creationId xmlns:p14="http://schemas.microsoft.com/office/powerpoint/2010/main" val="66809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3BBC5-D7C4-0F91-FFDB-CD76FBB3C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WITNESSES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07933-6A95-0B88-4F78-F6E6658277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Make sure witness knows the important facts of the case</a:t>
            </a:r>
          </a:p>
          <a:p>
            <a:pPr lvl="1"/>
            <a:r>
              <a:rPr lang="en-US" dirty="0"/>
              <a:t>Mom did not know anything about accident but testified to how severe the impact was and how affected her child was</a:t>
            </a:r>
          </a:p>
          <a:p>
            <a:r>
              <a:rPr lang="en-US" dirty="0"/>
              <a:t>Before and after witnesses:</a:t>
            </a:r>
          </a:p>
          <a:p>
            <a:pPr lvl="1"/>
            <a:r>
              <a:rPr lang="en-US" dirty="0"/>
              <a:t>Jurors do not find them credible if they do not see the person on a regular basis. Do not consider any witnesses with limited knowledge.</a:t>
            </a:r>
          </a:p>
        </p:txBody>
      </p:sp>
    </p:spTree>
    <p:extLst>
      <p:ext uri="{BB962C8B-B14F-4D97-AF65-F5344CB8AC3E}">
        <p14:creationId xmlns:p14="http://schemas.microsoft.com/office/powerpoint/2010/main" val="86214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494C6-95F2-25B6-AF09-9803BD5E8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EXPERT WITNESSES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8DE9-5D67-919B-177F-56AE51D153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IME – should physician see the patient</a:t>
            </a:r>
          </a:p>
          <a:p>
            <a:pPr lvl="1"/>
            <a:r>
              <a:rPr lang="en-US" sz="2000" dirty="0"/>
              <a:t>Recent case did not</a:t>
            </a:r>
          </a:p>
          <a:p>
            <a:pPr lvl="1"/>
            <a:r>
              <a:rPr lang="en-US" sz="2000" dirty="0"/>
              <a:t>Jury was not concerned that he had not seen the patient as physician did an excellent job explaining why he did not need to see patient</a:t>
            </a:r>
          </a:p>
          <a:p>
            <a:r>
              <a:rPr lang="en-US" sz="2400" dirty="0"/>
              <a:t>Favorable expert testimony are experts that do a good job explaining the basis for their testimony in a way the jury could understand.</a:t>
            </a:r>
          </a:p>
          <a:p>
            <a:r>
              <a:rPr lang="en-US" sz="2400" dirty="0"/>
              <a:t>Make sure expert explains medical term or important terms to the case</a:t>
            </a:r>
          </a:p>
          <a:p>
            <a:pPr lvl="1"/>
            <a:r>
              <a:rPr lang="en-US" sz="2000" dirty="0"/>
              <a:t>Recent mock trial involving a plaintiff who developed sepsis – jury did not understand term and there was hysteria from it</a:t>
            </a:r>
          </a:p>
          <a:p>
            <a:pPr lvl="1"/>
            <a:r>
              <a:rPr lang="en-US" sz="2000" dirty="0"/>
              <a:t>Start at the beginning explaining these terms.</a:t>
            </a:r>
          </a:p>
        </p:txBody>
      </p:sp>
    </p:spTree>
    <p:extLst>
      <p:ext uri="{BB962C8B-B14F-4D97-AF65-F5344CB8AC3E}">
        <p14:creationId xmlns:p14="http://schemas.microsoft.com/office/powerpoint/2010/main" val="4082858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2F1A7-48DD-C832-00A7-6D15F9262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CORPORATION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AB1B8-42DE-F0D0-3B88-7E4B8B4B90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Experience that post-COVID jurors believe that someone should pay and come to that conclusion earlier if defendant is a corporation</a:t>
            </a:r>
          </a:p>
          <a:p>
            <a:r>
              <a:rPr lang="en-US" dirty="0"/>
              <a:t>Selection of corporate representative important</a:t>
            </a:r>
          </a:p>
          <a:p>
            <a:r>
              <a:rPr lang="en-US" dirty="0"/>
              <a:t>Put on stand to testify – humanize the corporation</a:t>
            </a:r>
          </a:p>
        </p:txBody>
      </p:sp>
    </p:spTree>
    <p:extLst>
      <p:ext uri="{BB962C8B-B14F-4D97-AF65-F5344CB8AC3E}">
        <p14:creationId xmlns:p14="http://schemas.microsoft.com/office/powerpoint/2010/main" val="254227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1AD8-D462-CD48-0137-47D7CFB6F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EXHIBITS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C04FA-1017-7EB7-258A-72E77A1BA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Make sure they’re legible – can read from a distance – or draw it out</a:t>
            </a:r>
          </a:p>
          <a:p>
            <a:r>
              <a:rPr lang="en-US" dirty="0"/>
              <a:t>Bates number exhibits and when discussing tell jury the number</a:t>
            </a:r>
          </a:p>
          <a:p>
            <a:r>
              <a:rPr lang="en-US" dirty="0"/>
              <a:t>Jury is now looking at exhibits on computer and easier to reference</a:t>
            </a:r>
          </a:p>
          <a:p>
            <a:r>
              <a:rPr lang="en-US" dirty="0"/>
              <a:t>Do not use an exhibit that has crossed out portions </a:t>
            </a:r>
          </a:p>
          <a:p>
            <a:r>
              <a:rPr lang="en-US" dirty="0"/>
              <a:t>Do not let a jury review a demonstrative exhibit</a:t>
            </a:r>
          </a:p>
          <a:p>
            <a:pPr lvl="1"/>
            <a:r>
              <a:rPr lang="en-US" dirty="0"/>
              <a:t>Kent Jayne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48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Lamson Dugan Murray">
      <a:dk1>
        <a:srgbClr val="3E3E3B"/>
      </a:dk1>
      <a:lt1>
        <a:srgbClr val="FFFFFF"/>
      </a:lt1>
      <a:dk2>
        <a:srgbClr val="0E233F"/>
      </a:dk2>
      <a:lt2>
        <a:srgbClr val="E7E6E6"/>
      </a:lt2>
      <a:accent1>
        <a:srgbClr val="1A4981"/>
      </a:accent1>
      <a:accent2>
        <a:srgbClr val="A2AAB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8" id="{09EBA7B8-2757-40BB-9CAC-8D006D0475B7}" vid="{D862E4C6-C4C5-40AF-A288-A6A91702F9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2022 LDM PPT Standard - Blue</Template>
  <TotalTime>56</TotalTime>
  <Words>587</Words>
  <Application>Microsoft Office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TRIAL ADVOCACY FROM A JUROR’S PERSPECTIVE</vt:lpstr>
      <vt:lpstr>VOIR DIRE</vt:lpstr>
      <vt:lpstr>OPENING</vt:lpstr>
      <vt:lpstr>PLAINTIFF/DEFENDANT</vt:lpstr>
      <vt:lpstr>WITNESSES</vt:lpstr>
      <vt:lpstr>EXPERT WITNESSES</vt:lpstr>
      <vt:lpstr>CORPORATION</vt:lpstr>
      <vt:lpstr>EXHIBITS</vt:lpstr>
      <vt:lpstr>JURY INSTRUCTIONS</vt:lpstr>
      <vt:lpstr>DAMAGES</vt:lpstr>
      <vt:lpstr>MISCELLANEOUS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Elliott, Lisa</dc:creator>
  <cp:lastModifiedBy>Jessica Thornton</cp:lastModifiedBy>
  <cp:revision>3</cp:revision>
  <dcterms:created xsi:type="dcterms:W3CDTF">2023-09-11T13:21:44Z</dcterms:created>
  <dcterms:modified xsi:type="dcterms:W3CDTF">2023-09-12T00:53:45Z</dcterms:modified>
</cp:coreProperties>
</file>