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sldIdLst>
    <p:sldId id="256" r:id="rId3"/>
    <p:sldId id="259" r:id="rId4"/>
    <p:sldId id="265" r:id="rId5"/>
    <p:sldId id="264" r:id="rId6"/>
    <p:sldId id="267" r:id="rId7"/>
    <p:sldId id="266" r:id="rId8"/>
    <p:sldId id="268" r:id="rId9"/>
    <p:sldId id="269" r:id="rId10"/>
    <p:sldId id="270" r:id="rId11"/>
    <p:sldId id="271" r:id="rId12"/>
    <p:sldId id="272" r:id="rId13"/>
    <p:sldId id="273" r:id="rId14"/>
    <p:sldId id="274" r:id="rId15"/>
    <p:sldId id="275" r:id="rId16"/>
    <p:sldId id="276" r:id="rId17"/>
    <p:sldId id="258" r:id="rId18"/>
    <p:sldId id="26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8DC3"/>
    <a:srgbClr val="F8F8F8"/>
    <a:srgbClr val="99999A"/>
    <a:srgbClr val="1342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27"/>
  </p:normalViewPr>
  <p:slideViewPr>
    <p:cSldViewPr snapToGrid="0" snapToObjects="1">
      <p:cViewPr varScale="1">
        <p:scale>
          <a:sx n="122" d="100"/>
          <a:sy n="122" d="100"/>
        </p:scale>
        <p:origin x="11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D73E-A567-AC4F-8DC2-A6D6AF2B08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D2296E-744F-F446-8BB6-B0E45780E1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66D583-649F-FA45-8D5B-B3E7957E6037}"/>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5" name="Footer Placeholder 4">
            <a:extLst>
              <a:ext uri="{FF2B5EF4-FFF2-40B4-BE49-F238E27FC236}">
                <a16:creationId xmlns:a16="http://schemas.microsoft.com/office/drawing/2014/main" id="{F48D4DAA-D4AD-DA41-9CBD-5148251EB4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9F00D-47FF-954C-8565-AB80B2B139EE}"/>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3770093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3E446-8655-DA4A-A41E-43E9E8118C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24BE03-0B47-4947-81AB-C73DF91A66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7E8C4B-B4B4-1C42-9AE7-C8EDE0FCBF8C}"/>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5" name="Footer Placeholder 4">
            <a:extLst>
              <a:ext uri="{FF2B5EF4-FFF2-40B4-BE49-F238E27FC236}">
                <a16:creationId xmlns:a16="http://schemas.microsoft.com/office/drawing/2014/main" id="{A54865C4-0596-4443-88C6-8A02AD2C9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71976-84A7-314F-8FC9-87EB1557F5E1}"/>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2558404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4D4927-C1A9-7349-ADD8-8CA76AF174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FA7B84-7281-EB44-A880-867CF8A659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7CFAA2-7F3C-0C44-B81A-77DDE1D6691A}"/>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5" name="Footer Placeholder 4">
            <a:extLst>
              <a:ext uri="{FF2B5EF4-FFF2-40B4-BE49-F238E27FC236}">
                <a16:creationId xmlns:a16="http://schemas.microsoft.com/office/drawing/2014/main" id="{DE07CDA5-6C09-D14C-9ADC-7A8E604203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0ADB25-72BB-754D-848C-3C4C301F5650}"/>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188988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D2C07-2ADF-8D44-A7C4-51D394502B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C3E59C-5C26-6B45-9C39-69482D45E8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19EA7B-38C9-F946-AFB7-43C3739EFA05}"/>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5" name="Footer Placeholder 4">
            <a:extLst>
              <a:ext uri="{FF2B5EF4-FFF2-40B4-BE49-F238E27FC236}">
                <a16:creationId xmlns:a16="http://schemas.microsoft.com/office/drawing/2014/main" id="{3705F1A0-4660-7B44-AA85-DEA9B3FE0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3913F6-AC44-E640-A948-8FDB77FE9722}"/>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361782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73218-1784-BA49-A7BF-CC439D7851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E91E01-5A64-B543-80A9-99648D04D4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EE55DA-687F-AE46-A03E-B4F2E6C945B1}"/>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5" name="Footer Placeholder 4">
            <a:extLst>
              <a:ext uri="{FF2B5EF4-FFF2-40B4-BE49-F238E27FC236}">
                <a16:creationId xmlns:a16="http://schemas.microsoft.com/office/drawing/2014/main" id="{BB68162D-AFDB-7341-9601-31A7D22828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160882-B714-5842-9BEF-F75738EF417E}"/>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99617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ED71D-76D7-9B48-BB99-66687182FE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6E4D1C-B294-1343-9659-30357DD724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FCEA91-66E4-DD45-86F8-61ACD890D7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3C549D-09A5-D646-9564-29108391457C}"/>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6" name="Footer Placeholder 5">
            <a:extLst>
              <a:ext uri="{FF2B5EF4-FFF2-40B4-BE49-F238E27FC236}">
                <a16:creationId xmlns:a16="http://schemas.microsoft.com/office/drawing/2014/main" id="{193C62A1-4E06-CC41-9DC1-8BF53AD1B8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B69F54-F536-B24C-87D2-4F13F6D72A80}"/>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2978953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96B58-2CE7-3249-A1E6-90EDBD73DC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BB39DF-78FB-7647-A030-94D4124269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4ED908-77B0-5E47-B112-E0DD2BC387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71EDA2-2E42-B44F-9D1B-DD00BD3AB1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C0F965-2680-814B-8E49-10FBCA9056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6479B3-8D58-8641-BA9A-AA270E250F5E}"/>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8" name="Footer Placeholder 7">
            <a:extLst>
              <a:ext uri="{FF2B5EF4-FFF2-40B4-BE49-F238E27FC236}">
                <a16:creationId xmlns:a16="http://schemas.microsoft.com/office/drawing/2014/main" id="{7D50B1D2-3577-5742-9F19-064FB5C149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369617-546D-5B41-95F2-838287ED7F8A}"/>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3726553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E6B31-704B-C742-8A1D-A1EB06B11A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ACB629-675B-1448-86C6-5355D456DF89}"/>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4" name="Footer Placeholder 3">
            <a:extLst>
              <a:ext uri="{FF2B5EF4-FFF2-40B4-BE49-F238E27FC236}">
                <a16:creationId xmlns:a16="http://schemas.microsoft.com/office/drawing/2014/main" id="{9D1372D1-2797-A84D-8635-1BF50503FA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560D7A-3BA4-E142-B3D9-C8C4F45693F2}"/>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4067617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8AA119-3E69-B646-9736-B2F610BC4DBA}"/>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3" name="Footer Placeholder 2">
            <a:extLst>
              <a:ext uri="{FF2B5EF4-FFF2-40B4-BE49-F238E27FC236}">
                <a16:creationId xmlns:a16="http://schemas.microsoft.com/office/drawing/2014/main" id="{3C05C6A6-EDFC-5D4E-8E74-802C898CD0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6B04FF-D502-D54A-B61A-E3E927346D3A}"/>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92501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4DDFE-1987-6040-973F-A12E39D95C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6007A9-A371-2243-AAAD-926A77A7C9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F3C990-CCF6-C24E-BE74-9E6E33198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0734CE-BE3F-0641-8658-BCC6A4AAF81D}"/>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6" name="Footer Placeholder 5">
            <a:extLst>
              <a:ext uri="{FF2B5EF4-FFF2-40B4-BE49-F238E27FC236}">
                <a16:creationId xmlns:a16="http://schemas.microsoft.com/office/drawing/2014/main" id="{0B68997E-6DFC-C64C-81E3-07BFFD3758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7D37C0-B144-9742-88E2-C5EDEC237DFB}"/>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161629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D9496-1E4B-E249-A6B2-8462585F84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E1FDC0-95B4-E541-BCBF-F3E65988A6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101B07-ECAB-1849-A2CF-AF692F5BE1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A9148A-1598-774C-8543-2F3154128AC9}"/>
              </a:ext>
            </a:extLst>
          </p:cNvPr>
          <p:cNvSpPr>
            <a:spLocks noGrp="1"/>
          </p:cNvSpPr>
          <p:nvPr>
            <p:ph type="dt" sz="half" idx="10"/>
          </p:nvPr>
        </p:nvSpPr>
        <p:spPr/>
        <p:txBody>
          <a:bodyPr/>
          <a:lstStyle/>
          <a:p>
            <a:fld id="{D470BBE9-ADE4-B645-A84A-E6BED326769C}" type="datetimeFigureOut">
              <a:rPr lang="en-US" smtClean="0"/>
              <a:t>8/7/2023</a:t>
            </a:fld>
            <a:endParaRPr lang="en-US"/>
          </a:p>
        </p:txBody>
      </p:sp>
      <p:sp>
        <p:nvSpPr>
          <p:cNvPr id="6" name="Footer Placeholder 5">
            <a:extLst>
              <a:ext uri="{FF2B5EF4-FFF2-40B4-BE49-F238E27FC236}">
                <a16:creationId xmlns:a16="http://schemas.microsoft.com/office/drawing/2014/main" id="{AF0B6F6A-8783-8447-933F-8694B8B8B6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07206A-CF36-DD48-9245-2B73BDB1376D}"/>
              </a:ext>
            </a:extLst>
          </p:cNvPr>
          <p:cNvSpPr>
            <a:spLocks noGrp="1"/>
          </p:cNvSpPr>
          <p:nvPr>
            <p:ph type="sldNum" sz="quarter" idx="12"/>
          </p:nvPr>
        </p:nvSpPr>
        <p:spPr/>
        <p:txBody>
          <a:bodyPr/>
          <a:lstStyle/>
          <a:p>
            <a:fld id="{FF122953-27E8-3040-ABB1-9D822E5A812F}" type="slidenum">
              <a:rPr lang="en-US" smtClean="0"/>
              <a:t>‹#›</a:t>
            </a:fld>
            <a:endParaRPr lang="en-US"/>
          </a:p>
        </p:txBody>
      </p:sp>
    </p:spTree>
    <p:extLst>
      <p:ext uri="{BB962C8B-B14F-4D97-AF65-F5344CB8AC3E}">
        <p14:creationId xmlns:p14="http://schemas.microsoft.com/office/powerpoint/2010/main" val="1984795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780B1B-B09D-584C-9ACA-FE908687D9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610A4D-DB75-2E4F-8E1D-E9CF115C20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FD32E2-9287-CA4F-A444-9842937E07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0BBE9-ADE4-B645-A84A-E6BED326769C}" type="datetimeFigureOut">
              <a:rPr lang="en-US" smtClean="0"/>
              <a:t>8/7/2023</a:t>
            </a:fld>
            <a:endParaRPr lang="en-US"/>
          </a:p>
        </p:txBody>
      </p:sp>
      <p:sp>
        <p:nvSpPr>
          <p:cNvPr id="5" name="Footer Placeholder 4">
            <a:extLst>
              <a:ext uri="{FF2B5EF4-FFF2-40B4-BE49-F238E27FC236}">
                <a16:creationId xmlns:a16="http://schemas.microsoft.com/office/drawing/2014/main" id="{5CAB6121-6DBF-224B-9B0E-1C7B738D86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084F98-1248-CA42-950C-E78238E8EF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122953-27E8-3040-ABB1-9D822E5A812F}" type="slidenum">
              <a:rPr lang="en-US" smtClean="0"/>
              <a:t>‹#›</a:t>
            </a:fld>
            <a:endParaRPr lang="en-US"/>
          </a:p>
        </p:txBody>
      </p:sp>
    </p:spTree>
    <p:extLst>
      <p:ext uri="{BB962C8B-B14F-4D97-AF65-F5344CB8AC3E}">
        <p14:creationId xmlns:p14="http://schemas.microsoft.com/office/powerpoint/2010/main" val="348466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hyperlink" Target="mailto:jtrimble@lewiswagner.com" TargetMode="External"/><Relationship Id="rId4" Type="http://schemas.openxmlformats.org/officeDocument/2006/relationships/hyperlink" Target="http://www.lewiswagner.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descr="A picture containing icon&#10;&#10;Description automatically generated">
            <a:extLst>
              <a:ext uri="{FF2B5EF4-FFF2-40B4-BE49-F238E27FC236}">
                <a16:creationId xmlns:a16="http://schemas.microsoft.com/office/drawing/2014/main" id="{CDB68650-598D-F948-AC61-E67A4E4ED7C2}"/>
              </a:ext>
            </a:extLst>
          </p:cNvPr>
          <p:cNvPicPr>
            <a:picLocks noChangeAspect="1"/>
          </p:cNvPicPr>
          <p:nvPr/>
        </p:nvPicPr>
        <p:blipFill>
          <a:blip r:embed="rId3"/>
          <a:stretch>
            <a:fillRect/>
          </a:stretch>
        </p:blipFill>
        <p:spPr>
          <a:xfrm>
            <a:off x="4758888" y="1234750"/>
            <a:ext cx="2468280" cy="1062982"/>
          </a:xfrm>
          <a:prstGeom prst="rect">
            <a:avLst/>
          </a:prstGeom>
        </p:spPr>
      </p:pic>
      <p:sp>
        <p:nvSpPr>
          <p:cNvPr id="8" name="TextBox 7">
            <a:extLst>
              <a:ext uri="{FF2B5EF4-FFF2-40B4-BE49-F238E27FC236}">
                <a16:creationId xmlns:a16="http://schemas.microsoft.com/office/drawing/2014/main" id="{4772F41D-0717-354C-AAE0-1A7B66F2338F}"/>
              </a:ext>
            </a:extLst>
          </p:cNvPr>
          <p:cNvSpPr txBox="1"/>
          <p:nvPr/>
        </p:nvSpPr>
        <p:spPr>
          <a:xfrm>
            <a:off x="0" y="2785879"/>
            <a:ext cx="12192000" cy="769441"/>
          </a:xfrm>
          <a:prstGeom prst="rect">
            <a:avLst/>
          </a:prstGeom>
          <a:noFill/>
        </p:spPr>
        <p:txBody>
          <a:bodyPr wrap="square" rtlCol="0">
            <a:spAutoFit/>
          </a:bodyPr>
          <a:lstStyle/>
          <a:p>
            <a:pPr algn="ctr"/>
            <a:r>
              <a:rPr lang="en-US" sz="2200" b="1" spc="600" dirty="0">
                <a:solidFill>
                  <a:srgbClr val="134251"/>
                </a:solidFill>
                <a:latin typeface="Arial" panose="020B0604020202020204" pitchFamily="34" charset="0"/>
                <a:cs typeface="Arial" panose="020B0604020202020204" pitchFamily="34" charset="0"/>
              </a:rPr>
              <a:t>Considerations in Responding to Time Limited Demands</a:t>
            </a:r>
          </a:p>
          <a:p>
            <a:pPr algn="ctr"/>
            <a:r>
              <a:rPr lang="en-US" sz="2200" b="1" spc="600">
                <a:solidFill>
                  <a:srgbClr val="134251"/>
                </a:solidFill>
                <a:latin typeface="Arial" panose="020B0604020202020204" pitchFamily="34" charset="0"/>
                <a:cs typeface="Arial" panose="020B0604020202020204" pitchFamily="34" charset="0"/>
              </a:rPr>
              <a:t>And Policy </a:t>
            </a:r>
            <a:r>
              <a:rPr lang="en-US" sz="2200" b="1" spc="600" dirty="0">
                <a:solidFill>
                  <a:srgbClr val="134251"/>
                </a:solidFill>
                <a:latin typeface="Arial" panose="020B0604020202020204" pitchFamily="34" charset="0"/>
                <a:cs typeface="Arial" panose="020B0604020202020204" pitchFamily="34" charset="0"/>
              </a:rPr>
              <a:t>Limits Demands</a:t>
            </a:r>
          </a:p>
        </p:txBody>
      </p:sp>
      <p:sp>
        <p:nvSpPr>
          <p:cNvPr id="9" name="TextBox 8">
            <a:extLst>
              <a:ext uri="{FF2B5EF4-FFF2-40B4-BE49-F238E27FC236}">
                <a16:creationId xmlns:a16="http://schemas.microsoft.com/office/drawing/2014/main" id="{7FCA4BA0-9074-904D-AF69-16DA84AD20AF}"/>
              </a:ext>
            </a:extLst>
          </p:cNvPr>
          <p:cNvSpPr txBox="1"/>
          <p:nvPr/>
        </p:nvSpPr>
        <p:spPr>
          <a:xfrm>
            <a:off x="1523999" y="6258266"/>
            <a:ext cx="9144000" cy="584775"/>
          </a:xfrm>
          <a:prstGeom prst="rect">
            <a:avLst/>
          </a:prstGeom>
          <a:noFill/>
        </p:spPr>
        <p:txBody>
          <a:bodyPr wrap="square" rtlCol="0">
            <a:spAutoFit/>
          </a:bodyPr>
          <a:lstStyle/>
          <a:p>
            <a:pPr algn="ctr"/>
            <a:r>
              <a:rPr lang="en-US" sz="1600" b="1" spc="600" dirty="0">
                <a:solidFill>
                  <a:schemeClr val="bg1"/>
                </a:solidFill>
                <a:latin typeface="Arial" panose="020B0604020202020204" pitchFamily="34" charset="0"/>
                <a:cs typeface="Arial" panose="020B0604020202020204" pitchFamily="34" charset="0"/>
              </a:rPr>
              <a:t>ICDA Annual Meeting &amp; Seminar</a:t>
            </a:r>
          </a:p>
          <a:p>
            <a:pPr algn="ctr"/>
            <a:r>
              <a:rPr lang="en-US" sz="1600" b="1" spc="600" dirty="0">
                <a:solidFill>
                  <a:schemeClr val="bg1"/>
                </a:solidFill>
                <a:latin typeface="Arial" panose="020B0604020202020204" pitchFamily="34" charset="0"/>
                <a:cs typeface="Arial" panose="020B0604020202020204" pitchFamily="34" charset="0"/>
              </a:rPr>
              <a:t>Des Moines, Iowa</a:t>
            </a:r>
          </a:p>
        </p:txBody>
      </p:sp>
      <p:sp>
        <p:nvSpPr>
          <p:cNvPr id="10" name="TextBox 9">
            <a:extLst>
              <a:ext uri="{FF2B5EF4-FFF2-40B4-BE49-F238E27FC236}">
                <a16:creationId xmlns:a16="http://schemas.microsoft.com/office/drawing/2014/main" id="{1928953B-F777-4541-A3BF-F644D40196C4}"/>
              </a:ext>
            </a:extLst>
          </p:cNvPr>
          <p:cNvSpPr txBox="1"/>
          <p:nvPr/>
        </p:nvSpPr>
        <p:spPr>
          <a:xfrm>
            <a:off x="1421028" y="4080446"/>
            <a:ext cx="9144000" cy="830997"/>
          </a:xfrm>
          <a:prstGeom prst="rect">
            <a:avLst/>
          </a:prstGeom>
          <a:noFill/>
        </p:spPr>
        <p:txBody>
          <a:bodyPr wrap="square" rtlCol="0">
            <a:spAutoFit/>
          </a:bodyPr>
          <a:lstStyle/>
          <a:p>
            <a:pPr algn="ctr"/>
            <a:r>
              <a:rPr lang="en-US" sz="1600" dirty="0">
                <a:solidFill>
                  <a:srgbClr val="99999A"/>
                </a:solidFill>
                <a:latin typeface="Arial" panose="020B0604020202020204" pitchFamily="34" charset="0"/>
                <a:cs typeface="Arial" panose="020B0604020202020204" pitchFamily="34" charset="0"/>
              </a:rPr>
              <a:t>John C. Trimble</a:t>
            </a:r>
          </a:p>
          <a:p>
            <a:pPr algn="ctr"/>
            <a:r>
              <a:rPr lang="en-US" sz="1600" dirty="0">
                <a:solidFill>
                  <a:srgbClr val="99999A"/>
                </a:solidFill>
                <a:latin typeface="Arial" panose="020B0604020202020204" pitchFamily="34" charset="0"/>
                <a:cs typeface="Arial" panose="020B0604020202020204" pitchFamily="34" charset="0"/>
              </a:rPr>
              <a:t>Lewis Wagner, LP</a:t>
            </a:r>
          </a:p>
          <a:p>
            <a:pPr algn="ctr"/>
            <a:r>
              <a:rPr lang="en-US" sz="1600" dirty="0">
                <a:solidFill>
                  <a:srgbClr val="99999A"/>
                </a:solidFill>
                <a:latin typeface="Arial" panose="020B0604020202020204" pitchFamily="34" charset="0"/>
                <a:cs typeface="Arial" panose="020B0604020202020204" pitchFamily="34" charset="0"/>
              </a:rPr>
              <a:t>Indianapolis, IN  </a:t>
            </a:r>
          </a:p>
        </p:txBody>
      </p:sp>
    </p:spTree>
    <p:extLst>
      <p:ext uri="{BB962C8B-B14F-4D97-AF65-F5344CB8AC3E}">
        <p14:creationId xmlns:p14="http://schemas.microsoft.com/office/powerpoint/2010/main" val="4242482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704674" y="482194"/>
            <a:ext cx="8977241" cy="523220"/>
          </a:xfrm>
          <a:prstGeom prst="rect">
            <a:avLst/>
          </a:prstGeom>
          <a:noFill/>
        </p:spPr>
        <p:txBody>
          <a:bodyPr wrap="square" rtlCol="0">
            <a:spAutoFit/>
          </a:bodyPr>
          <a:lstStyle/>
          <a:p>
            <a:r>
              <a:rPr lang="en-US" sz="2800" b="1" dirty="0">
                <a:solidFill>
                  <a:schemeClr val="bg1"/>
                </a:solidFill>
              </a:rPr>
              <a:t>Responding to a Time Limited Demand</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lnSpcReduction="10000"/>
          </a:bodyPr>
          <a:lstStyle/>
          <a:p>
            <a:pPr marL="514350" indent="-514350">
              <a:buAutoNum type="arabicPeriod"/>
            </a:pPr>
            <a:r>
              <a:rPr lang="en-US" sz="2800" dirty="0"/>
              <a:t>Treat it urgently!</a:t>
            </a:r>
          </a:p>
          <a:p>
            <a:pPr marL="514350" indent="-514350">
              <a:buAutoNum type="arabicPeriod"/>
            </a:pPr>
            <a:r>
              <a:rPr lang="en-US" sz="2800" dirty="0"/>
              <a:t>Anticipate it and be ready before it arrives. (Be aware of a growing “affirmative duty to offer” </a:t>
            </a:r>
            <a:r>
              <a:rPr lang="en-US" sz="2800" i="1" dirty="0"/>
              <a:t>before </a:t>
            </a:r>
            <a:r>
              <a:rPr lang="en-US" sz="2800" dirty="0"/>
              <a:t>a TLD is even made!)</a:t>
            </a:r>
          </a:p>
          <a:p>
            <a:pPr marL="514350" indent="-514350">
              <a:buAutoNum type="arabicPeriod"/>
            </a:pPr>
            <a:r>
              <a:rPr lang="en-US" sz="2800" dirty="0"/>
              <a:t>Defense counsel be ready and </a:t>
            </a:r>
            <a:r>
              <a:rPr lang="en-US" sz="2800" dirty="0">
                <a:solidFill>
                  <a:srgbClr val="FF0000"/>
                </a:solidFill>
              </a:rPr>
              <a:t>immediately</a:t>
            </a:r>
            <a:r>
              <a:rPr lang="en-US" sz="2800" dirty="0"/>
              <a:t> get the demand to the insurer and the insured. Explain the circumstances to the insured. </a:t>
            </a:r>
          </a:p>
          <a:p>
            <a:pPr marL="514350" indent="-514350">
              <a:buAutoNum type="arabicPeriod"/>
            </a:pPr>
            <a:r>
              <a:rPr lang="en-US" sz="2800" dirty="0"/>
              <a:t>All counsel and the insurer must be sure to document their files as clearly as possible for their reasons for their response to the demand.</a:t>
            </a:r>
          </a:p>
          <a:p>
            <a:pPr marL="514350" indent="-514350">
              <a:buAutoNum type="arabicPeriod"/>
            </a:pPr>
            <a:r>
              <a:rPr lang="en-US" sz="2800" dirty="0"/>
              <a:t>If you need more time (and it is not your fault that you are not ready to respond), ask for more time, and explain why.</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3673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805343" y="389593"/>
            <a:ext cx="8968852" cy="523220"/>
          </a:xfrm>
          <a:prstGeom prst="rect">
            <a:avLst/>
          </a:prstGeom>
          <a:noFill/>
        </p:spPr>
        <p:txBody>
          <a:bodyPr wrap="square" rtlCol="0">
            <a:spAutoFit/>
          </a:bodyPr>
          <a:lstStyle/>
          <a:p>
            <a:r>
              <a:rPr lang="en-US" sz="2800" b="1" i="1" dirty="0">
                <a:solidFill>
                  <a:schemeClr val="bg1"/>
                </a:solidFill>
              </a:rPr>
              <a:t>NEVER</a:t>
            </a:r>
            <a:r>
              <a:rPr lang="en-US" sz="2800" b="1" dirty="0">
                <a:solidFill>
                  <a:schemeClr val="bg1"/>
                </a:solidFill>
              </a:rPr>
              <a:t> Ignore or Fail to Respond to a Time Limited Demand</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a:xfrm>
            <a:off x="4058803" y="2695919"/>
            <a:ext cx="4074394" cy="2716262"/>
          </a:xfrm>
        </p:spPr>
        <p:txBody>
          <a:bodyPr>
            <a:normAutofit/>
          </a:bodyPr>
          <a:lstStyle/>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pic>
        <p:nvPicPr>
          <p:cNvPr id="2" name="Picture 2" descr="Bad smell. Portrait of woman with wavy hair in white jacket pinching her nose and showing stop gesture, expressing disgust to unpleasant odor, fart gases, her eyes closed with abhor. blue background">
            <a:extLst>
              <a:ext uri="{FF2B5EF4-FFF2-40B4-BE49-F238E27FC236}">
                <a16:creationId xmlns:a16="http://schemas.microsoft.com/office/drawing/2014/main" id="{9F6F7240-9ECE-0F75-244D-BE71DAABD8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8803" y="2695918"/>
            <a:ext cx="4074394" cy="2716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293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838199" y="621368"/>
            <a:ext cx="8935995" cy="523220"/>
          </a:xfrm>
          <a:prstGeom prst="rect">
            <a:avLst/>
          </a:prstGeom>
          <a:noFill/>
        </p:spPr>
        <p:txBody>
          <a:bodyPr wrap="square" rtlCol="0">
            <a:spAutoFit/>
          </a:bodyPr>
          <a:lstStyle/>
          <a:p>
            <a:r>
              <a:rPr lang="en-US" sz="2800" b="1" dirty="0">
                <a:solidFill>
                  <a:schemeClr val="bg1"/>
                </a:solidFill>
              </a:rPr>
              <a:t>Exhaustion of Limits: Options</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fontScale="92500" lnSpcReduction="10000"/>
          </a:bodyPr>
          <a:lstStyle/>
          <a:p>
            <a:pPr marL="457200" indent="-457200" algn="just">
              <a:buFont typeface="Arial" panose="020B0604020202020204" pitchFamily="34" charset="0"/>
              <a:buChar char="•"/>
            </a:pPr>
            <a:r>
              <a:rPr lang="en-US" sz="2800" dirty="0"/>
              <a:t>“First in time, first in right.” </a:t>
            </a:r>
          </a:p>
          <a:p>
            <a:pPr marL="0" indent="0" algn="just">
              <a:buNone/>
            </a:pPr>
            <a:r>
              <a:rPr lang="en-US" dirty="0"/>
              <a:t>	</a:t>
            </a:r>
            <a:r>
              <a:rPr lang="en-US" sz="1900" dirty="0"/>
              <a:t>Texas Farmers Ins. v. Soriano, 881 SW2d 312 (</a:t>
            </a:r>
            <a:r>
              <a:rPr lang="en-US" sz="1900" dirty="0" err="1"/>
              <a:t>Tex</a:t>
            </a:r>
            <a:r>
              <a:rPr lang="en-US" sz="1900" dirty="0"/>
              <a:t> 1994)</a:t>
            </a:r>
          </a:p>
          <a:p>
            <a:pPr marL="457200" indent="-457200" algn="just">
              <a:buFont typeface="Arial" panose="020B0604020202020204" pitchFamily="34" charset="0"/>
              <a:buChar char="•"/>
            </a:pPr>
            <a:r>
              <a:rPr lang="en-US" sz="2800" dirty="0"/>
              <a:t>“Purposeful intent to settle as many as possible.”</a:t>
            </a:r>
          </a:p>
          <a:p>
            <a:pPr marL="457200" lvl="1" indent="0" algn="just">
              <a:buNone/>
            </a:pPr>
            <a:r>
              <a:rPr lang="en-US" sz="2800" dirty="0"/>
              <a:t>	</a:t>
            </a:r>
            <a:r>
              <a:rPr lang="en-US" sz="1900" dirty="0"/>
              <a:t>DeMarco v. Travelers Ins. Co., 26 A2d 585, (R.I. 2011)</a:t>
            </a:r>
          </a:p>
          <a:p>
            <a:pPr marL="457200" indent="-457200">
              <a:buFont typeface="Arial" panose="020B0604020202020204" pitchFamily="34" charset="0"/>
              <a:buChar char="•"/>
            </a:pPr>
            <a:r>
              <a:rPr lang="en-US" sz="2800" dirty="0"/>
              <a:t>Largest exposure first</a:t>
            </a:r>
          </a:p>
          <a:p>
            <a:pPr marL="457200" indent="-457200">
              <a:buFont typeface="Arial" panose="020B0604020202020204" pitchFamily="34" charset="0"/>
              <a:buChar char="•"/>
            </a:pPr>
            <a:r>
              <a:rPr lang="en-US" sz="2800" dirty="0"/>
              <a:t>Pro Rata offers</a:t>
            </a:r>
          </a:p>
          <a:p>
            <a:pPr marL="457200" indent="-457200">
              <a:buFont typeface="Arial" panose="020B0604020202020204" pitchFamily="34" charset="0"/>
              <a:buChar char="•"/>
            </a:pPr>
            <a:r>
              <a:rPr lang="en-US" sz="2800" dirty="0"/>
              <a:t>Interpleader that names all potentially interested parties and lienholders</a:t>
            </a:r>
          </a:p>
          <a:p>
            <a:pPr marL="457200" indent="-457200">
              <a:buFont typeface="Arial" panose="020B0604020202020204" pitchFamily="34" charset="0"/>
              <a:buChar char="•"/>
            </a:pPr>
            <a:r>
              <a:rPr lang="en-US" sz="2800" dirty="0"/>
              <a:t>Mediation </a:t>
            </a:r>
          </a:p>
          <a:p>
            <a:endParaRPr lang="en-US" sz="2800" dirty="0"/>
          </a:p>
          <a:p>
            <a:pPr marL="0" indent="0">
              <a:buNone/>
            </a:pPr>
            <a:r>
              <a:rPr lang="en-US" sz="1900" dirty="0"/>
              <a:t>(Resource: DRI-For The Defense, March 2013, “Exhausting Policy Limits When Settling Less Than All Lawsuits”)</a:t>
            </a:r>
          </a:p>
        </p:txBody>
      </p:sp>
    </p:spTree>
    <p:extLst>
      <p:ext uri="{BB962C8B-B14F-4D97-AF65-F5344CB8AC3E}">
        <p14:creationId xmlns:p14="http://schemas.microsoft.com/office/powerpoint/2010/main" val="3500707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838199" y="549306"/>
            <a:ext cx="8935995" cy="523220"/>
          </a:xfrm>
          <a:prstGeom prst="rect">
            <a:avLst/>
          </a:prstGeom>
          <a:noFill/>
        </p:spPr>
        <p:txBody>
          <a:bodyPr wrap="square" rtlCol="0">
            <a:spAutoFit/>
          </a:bodyPr>
          <a:lstStyle/>
          <a:p>
            <a:r>
              <a:rPr lang="en-US" sz="2800" b="1" dirty="0">
                <a:solidFill>
                  <a:schemeClr val="bg1"/>
                </a:solidFill>
              </a:rPr>
              <a:t>Miscellaneous Considerations for Responding to a TLD</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fontScale="92500" lnSpcReduction="10000"/>
          </a:bodyPr>
          <a:lstStyle/>
          <a:p>
            <a:pPr marL="457200" indent="-457200" algn="just">
              <a:buFont typeface="Arial" panose="020B0604020202020204" pitchFamily="34" charset="0"/>
              <a:buChar char="•"/>
            </a:pPr>
            <a:r>
              <a:rPr lang="en-US" sz="2800" dirty="0"/>
              <a:t>Who has the settlement authority…the Claims side or the Coverage/Bad Faith side? (This assumes split files.)</a:t>
            </a:r>
          </a:p>
          <a:p>
            <a:pPr marL="457200" indent="-457200" algn="just">
              <a:buFont typeface="Arial" panose="020B0604020202020204" pitchFamily="34" charset="0"/>
              <a:buChar char="•"/>
            </a:pPr>
            <a:r>
              <a:rPr lang="en-US" sz="2800" dirty="0"/>
              <a:t>How do the folks on the Coverage/Bad Faith side communicate with the folks on the Claims side and still protect privileges?</a:t>
            </a:r>
          </a:p>
          <a:p>
            <a:pPr marL="457200" indent="-457200" algn="just">
              <a:buFont typeface="Arial" panose="020B0604020202020204" pitchFamily="34" charset="0"/>
              <a:buChar char="•"/>
            </a:pPr>
            <a:r>
              <a:rPr lang="en-US" sz="2800" dirty="0"/>
              <a:t>What are the considerations when there is a significant coverage issue? (You know the claim is worth limits but there is no coverage). </a:t>
            </a:r>
          </a:p>
          <a:p>
            <a:pPr marL="457200" indent="-457200" algn="just">
              <a:buFont typeface="Arial" panose="020B0604020202020204" pitchFamily="34" charset="0"/>
              <a:buChar char="•"/>
            </a:pPr>
            <a:r>
              <a:rPr lang="en-US" sz="2800" dirty="0"/>
              <a:t>Who should respond to the demand? Insurer? Defense counsel? Coverage/Bad Faith Counsel?</a:t>
            </a:r>
          </a:p>
          <a:p>
            <a:pPr marL="457200" indent="-457200" algn="just">
              <a:buFont typeface="Arial" panose="020B0604020202020204" pitchFamily="34" charset="0"/>
              <a:buChar char="•"/>
            </a:pPr>
            <a:r>
              <a:rPr lang="en-US" sz="2800" dirty="0"/>
              <a:t>How do you deal with unknown or unasserted claims?</a:t>
            </a:r>
          </a:p>
          <a:p>
            <a:pPr marL="457200" indent="-457200" algn="just">
              <a:buFont typeface="Arial" panose="020B0604020202020204" pitchFamily="34" charset="0"/>
              <a:buChar char="•"/>
            </a:pPr>
            <a:r>
              <a:rPr lang="en-US" sz="2800" dirty="0"/>
              <a:t> How do you deal with multiple insureds, multiple defense counsel, or an additional insured?</a:t>
            </a:r>
          </a:p>
        </p:txBody>
      </p:sp>
    </p:spTree>
    <p:extLst>
      <p:ext uri="{BB962C8B-B14F-4D97-AF65-F5344CB8AC3E}">
        <p14:creationId xmlns:p14="http://schemas.microsoft.com/office/powerpoint/2010/main" val="3632425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914399" y="549306"/>
            <a:ext cx="8859795" cy="523220"/>
          </a:xfrm>
          <a:prstGeom prst="rect">
            <a:avLst/>
          </a:prstGeom>
          <a:noFill/>
        </p:spPr>
        <p:txBody>
          <a:bodyPr wrap="square" rtlCol="0">
            <a:spAutoFit/>
          </a:bodyPr>
          <a:lstStyle/>
          <a:p>
            <a:r>
              <a:rPr lang="en-US" sz="2800" b="1" dirty="0">
                <a:solidFill>
                  <a:schemeClr val="bg1"/>
                </a:solidFill>
              </a:rPr>
              <a:t>Typical Scenario: How Do You Approach It?</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a:bodyPr>
          <a:lstStyle/>
          <a:p>
            <a:pPr marL="0" indent="0" algn="just">
              <a:buNone/>
            </a:pPr>
            <a:r>
              <a:rPr lang="en-US" sz="2800" dirty="0"/>
              <a:t>You have a serious occurrence with either deaths or multiple severe injuries. Some of the injured are children. Some of the victims left the scene or cannot yet be identified. Plaintiff counsel, Jane Shark, sends a pre-suit demand to the insurer for policy limits on behalf of her client who clearly has a massive injury. </a:t>
            </a:r>
          </a:p>
          <a:p>
            <a:pPr algn="just"/>
            <a:endParaRPr lang="en-US" sz="2800" dirty="0"/>
          </a:p>
          <a:p>
            <a:pPr marL="0" indent="0" algn="just">
              <a:buNone/>
            </a:pPr>
            <a:r>
              <a:rPr lang="en-US" sz="2800" dirty="0"/>
              <a:t>And, there are coverage issues because of lack of permission of the driver, or a liquor liability exclusion, or a professional liability exclusion, or a sexual acts exclusion.</a:t>
            </a:r>
          </a:p>
          <a:p>
            <a:pPr lvl="1">
              <a:buFont typeface="Wingdings" panose="05000000000000000000" pitchFamily="2" charset="2"/>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9324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764419" y="549306"/>
            <a:ext cx="9144000" cy="523220"/>
          </a:xfrm>
          <a:prstGeom prst="rect">
            <a:avLst/>
          </a:prstGeom>
          <a:noFill/>
        </p:spPr>
        <p:txBody>
          <a:bodyPr wrap="square" rtlCol="0">
            <a:spAutoFit/>
          </a:bodyPr>
          <a:lstStyle/>
          <a:p>
            <a:r>
              <a:rPr lang="en-US" sz="2800" b="1" dirty="0">
                <a:solidFill>
                  <a:schemeClr val="bg1"/>
                </a:solidFill>
              </a:rPr>
              <a:t>Some Rules of Thumb for Responding</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fontScale="92500"/>
          </a:bodyPr>
          <a:lstStyle/>
          <a:p>
            <a:pPr marL="457200" indent="-457200" algn="just">
              <a:buFont typeface="Arial" panose="020B0604020202020204" pitchFamily="34" charset="0"/>
              <a:buChar char="•"/>
            </a:pPr>
            <a:r>
              <a:rPr lang="en-US" sz="2800" dirty="0"/>
              <a:t>Remember to send a prompt and transparent Reservation of Rights letter to the insured with respect to limits and coverage defenses.</a:t>
            </a:r>
          </a:p>
          <a:p>
            <a:pPr marL="457200" indent="-457200" algn="just">
              <a:buFont typeface="Arial" panose="020B0604020202020204" pitchFamily="34" charset="0"/>
              <a:buChar char="•"/>
            </a:pPr>
            <a:r>
              <a:rPr lang="en-US" sz="2800" dirty="0"/>
              <a:t>Split the file within the insurance company.</a:t>
            </a:r>
          </a:p>
          <a:p>
            <a:pPr marL="457200" indent="-457200" algn="just">
              <a:buFont typeface="Arial" panose="020B0604020202020204" pitchFamily="34" charset="0"/>
              <a:buChar char="•"/>
            </a:pPr>
            <a:r>
              <a:rPr lang="en-US" sz="2800" dirty="0"/>
              <a:t>Hire Defense Counsel and Coverage/Bad Faith counsel from the start.</a:t>
            </a:r>
          </a:p>
          <a:p>
            <a:pPr marL="457200" indent="-457200" algn="just">
              <a:buFont typeface="Arial" panose="020B0604020202020204" pitchFamily="34" charset="0"/>
              <a:buChar char="•"/>
            </a:pPr>
            <a:r>
              <a:rPr lang="en-US" sz="2800" dirty="0"/>
              <a:t>Give immediate thought to preservation of privileges.</a:t>
            </a:r>
          </a:p>
          <a:p>
            <a:pPr marL="457200" indent="-457200" algn="just">
              <a:buFont typeface="Arial" panose="020B0604020202020204" pitchFamily="34" charset="0"/>
              <a:buChar char="•"/>
            </a:pPr>
            <a:r>
              <a:rPr lang="en-US" sz="2800" dirty="0"/>
              <a:t>Begin to undertake an urgent investigation to learn liability facts, assess damages, and identify victims so you will be ready for the demand.</a:t>
            </a:r>
          </a:p>
          <a:p>
            <a:pPr marL="457200" indent="-457200" algn="just">
              <a:buFont typeface="Arial" panose="020B0604020202020204" pitchFamily="34" charset="0"/>
              <a:buChar char="•"/>
            </a:pPr>
            <a:r>
              <a:rPr lang="en-US" sz="2800" dirty="0"/>
              <a:t>Keep the insured advised as you learn about the severity.</a:t>
            </a:r>
          </a:p>
          <a:p>
            <a:pPr marL="457200" indent="-457200" algn="just">
              <a:buFont typeface="Arial" panose="020B0604020202020204" pitchFamily="34" charset="0"/>
              <a:buChar char="•"/>
            </a:pPr>
            <a:r>
              <a:rPr lang="en-US" sz="2800" dirty="0"/>
              <a:t>Consider a very early Interpleader and/or Declaratory Judgment action.</a:t>
            </a:r>
          </a:p>
        </p:txBody>
      </p:sp>
    </p:spTree>
    <p:extLst>
      <p:ext uri="{BB962C8B-B14F-4D97-AF65-F5344CB8AC3E}">
        <p14:creationId xmlns:p14="http://schemas.microsoft.com/office/powerpoint/2010/main" val="1761095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Rectangle 7">
            <a:extLst>
              <a:ext uri="{FF2B5EF4-FFF2-40B4-BE49-F238E27FC236}">
                <a16:creationId xmlns:a16="http://schemas.microsoft.com/office/drawing/2014/main" id="{DC072C74-AB32-9A46-B7F2-03CFE5D051CA}"/>
              </a:ext>
            </a:extLst>
          </p:cNvPr>
          <p:cNvSpPr/>
          <p:nvPr/>
        </p:nvSpPr>
        <p:spPr>
          <a:xfrm>
            <a:off x="109055" y="3244334"/>
            <a:ext cx="12188951" cy="584775"/>
          </a:xfrm>
          <a:prstGeom prst="rect">
            <a:avLst/>
          </a:prstGeom>
        </p:spPr>
        <p:txBody>
          <a:bodyPr wrap="square">
            <a:spAutoFit/>
          </a:bodyPr>
          <a:lstStyle/>
          <a:p>
            <a:pPr algn="ctr"/>
            <a:r>
              <a:rPr lang="en-US" sz="3200" b="1" i="1" dirty="0"/>
              <a:t>Good</a:t>
            </a:r>
            <a:r>
              <a:rPr lang="en-US" sz="2800" b="1" i="1" dirty="0"/>
              <a:t> </a:t>
            </a:r>
            <a:r>
              <a:rPr lang="en-US" sz="3200" b="1" i="1" dirty="0"/>
              <a:t>Luck</a:t>
            </a:r>
            <a:r>
              <a:rPr lang="en-US" sz="2800" b="1" i="1" dirty="0"/>
              <a:t>!</a:t>
            </a:r>
            <a:endParaRPr lang="en-US" sz="2800" b="1" spc="600" dirty="0">
              <a:solidFill>
                <a:srgbClr val="F8F8F8"/>
              </a:solidFill>
              <a:latin typeface="Arial" panose="020B0604020202020204" pitchFamily="34" charset="0"/>
              <a:cs typeface="Arial" panose="020B0604020202020204" pitchFamily="34" charset="0"/>
            </a:endParaRPr>
          </a:p>
        </p:txBody>
      </p:sp>
      <p:pic>
        <p:nvPicPr>
          <p:cNvPr id="2" name="Graphic 1" descr="Shamrock">
            <a:extLst>
              <a:ext uri="{FF2B5EF4-FFF2-40B4-BE49-F238E27FC236}">
                <a16:creationId xmlns:a16="http://schemas.microsoft.com/office/drawing/2014/main" id="{633FBB5E-85C2-A96C-E1A0-8EE2AFC4D3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86213" y="3827476"/>
            <a:ext cx="1834633" cy="1834633"/>
          </a:xfrm>
          <a:prstGeom prst="rect">
            <a:avLst/>
          </a:prstGeom>
        </p:spPr>
      </p:pic>
    </p:spTree>
    <p:extLst>
      <p:ext uri="{BB962C8B-B14F-4D97-AF65-F5344CB8AC3E}">
        <p14:creationId xmlns:p14="http://schemas.microsoft.com/office/powerpoint/2010/main" val="646378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Picture 10" descr="A picture containing text, clipart&#10;&#10;Description automatically generated">
            <a:extLst>
              <a:ext uri="{FF2B5EF4-FFF2-40B4-BE49-F238E27FC236}">
                <a16:creationId xmlns:a16="http://schemas.microsoft.com/office/drawing/2014/main" id="{BD99943A-1AAF-2F4F-96B1-7AC2976C3F63}"/>
              </a:ext>
            </a:extLst>
          </p:cNvPr>
          <p:cNvPicPr>
            <a:picLocks noChangeAspect="1"/>
          </p:cNvPicPr>
          <p:nvPr/>
        </p:nvPicPr>
        <p:blipFill>
          <a:blip r:embed="rId3"/>
          <a:stretch>
            <a:fillRect/>
          </a:stretch>
        </p:blipFill>
        <p:spPr>
          <a:xfrm>
            <a:off x="4630703" y="865947"/>
            <a:ext cx="2858873" cy="927391"/>
          </a:xfrm>
          <a:prstGeom prst="rect">
            <a:avLst/>
          </a:prstGeom>
        </p:spPr>
      </p:pic>
      <p:sp>
        <p:nvSpPr>
          <p:cNvPr id="5" name="TextBox 4">
            <a:extLst>
              <a:ext uri="{FF2B5EF4-FFF2-40B4-BE49-F238E27FC236}">
                <a16:creationId xmlns:a16="http://schemas.microsoft.com/office/drawing/2014/main" id="{7D0007F5-2DFD-8A4E-A9EB-9D4C76474612}"/>
              </a:ext>
            </a:extLst>
          </p:cNvPr>
          <p:cNvSpPr txBox="1"/>
          <p:nvPr/>
        </p:nvSpPr>
        <p:spPr>
          <a:xfrm>
            <a:off x="1532414" y="2797583"/>
            <a:ext cx="9144000" cy="646331"/>
          </a:xfrm>
          <a:prstGeom prst="rect">
            <a:avLst/>
          </a:prstGeom>
          <a:noFill/>
        </p:spPr>
        <p:txBody>
          <a:bodyPr wrap="square" rtlCol="0">
            <a:spAutoFit/>
          </a:bodyPr>
          <a:lstStyle/>
          <a:p>
            <a:pPr algn="ctr"/>
            <a:r>
              <a:rPr lang="en-US" dirty="0">
                <a:solidFill>
                  <a:srgbClr val="F7F8F8"/>
                </a:solidFill>
                <a:latin typeface="Arial" panose="020B0604020202020204" pitchFamily="34" charset="0"/>
                <a:cs typeface="Arial" panose="020B0604020202020204" pitchFamily="34" charset="0"/>
              </a:rPr>
              <a:t>1411 Roosevelt Avenue, Suite 102</a:t>
            </a:r>
            <a:br>
              <a:rPr lang="en-US" dirty="0">
                <a:solidFill>
                  <a:srgbClr val="F7F8F8"/>
                </a:solidFill>
                <a:latin typeface="Arial" panose="020B0604020202020204" pitchFamily="34" charset="0"/>
                <a:cs typeface="Arial" panose="020B0604020202020204" pitchFamily="34" charset="0"/>
              </a:rPr>
            </a:br>
            <a:r>
              <a:rPr lang="en-US" dirty="0">
                <a:solidFill>
                  <a:srgbClr val="F7F8F8"/>
                </a:solidFill>
                <a:latin typeface="Arial" panose="020B0604020202020204" pitchFamily="34" charset="0"/>
                <a:cs typeface="Arial" panose="020B0604020202020204" pitchFamily="34" charset="0"/>
              </a:rPr>
              <a:t>Indianapolis, Indiana, 46201</a:t>
            </a:r>
          </a:p>
        </p:txBody>
      </p:sp>
      <p:sp>
        <p:nvSpPr>
          <p:cNvPr id="7" name="TextBox 6">
            <a:extLst>
              <a:ext uri="{FF2B5EF4-FFF2-40B4-BE49-F238E27FC236}">
                <a16:creationId xmlns:a16="http://schemas.microsoft.com/office/drawing/2014/main" id="{64E22923-C9B0-6848-95EB-E16EB8C646B2}"/>
              </a:ext>
            </a:extLst>
          </p:cNvPr>
          <p:cNvSpPr txBox="1"/>
          <p:nvPr/>
        </p:nvSpPr>
        <p:spPr>
          <a:xfrm>
            <a:off x="1532414" y="4217440"/>
            <a:ext cx="9144000" cy="369332"/>
          </a:xfrm>
          <a:prstGeom prst="rect">
            <a:avLst/>
          </a:prstGeom>
          <a:noFill/>
        </p:spPr>
        <p:txBody>
          <a:bodyPr wrap="square" rtlCol="0">
            <a:spAutoFit/>
          </a:bodyPr>
          <a:lstStyle/>
          <a:p>
            <a:pPr algn="ctr"/>
            <a:r>
              <a:rPr lang="en-US" dirty="0">
                <a:solidFill>
                  <a:srgbClr val="F7F8F8"/>
                </a:solidFill>
                <a:latin typeface="Arial" panose="020B0604020202020204" pitchFamily="34" charset="0"/>
                <a:cs typeface="Arial" panose="020B0604020202020204" pitchFamily="34" charset="0"/>
              </a:rPr>
              <a:t>317.237.0500</a:t>
            </a:r>
          </a:p>
        </p:txBody>
      </p:sp>
      <p:sp>
        <p:nvSpPr>
          <p:cNvPr id="9" name="TextBox 8">
            <a:hlinkClick r:id="rId4"/>
            <a:extLst>
              <a:ext uri="{FF2B5EF4-FFF2-40B4-BE49-F238E27FC236}">
                <a16:creationId xmlns:a16="http://schemas.microsoft.com/office/drawing/2014/main" id="{14A9775E-6E29-8C48-8166-19C854BCDD14}"/>
              </a:ext>
            </a:extLst>
          </p:cNvPr>
          <p:cNvSpPr txBox="1"/>
          <p:nvPr/>
        </p:nvSpPr>
        <p:spPr>
          <a:xfrm>
            <a:off x="1532414" y="5373887"/>
            <a:ext cx="9144000" cy="369332"/>
          </a:xfrm>
          <a:prstGeom prst="rect">
            <a:avLst/>
          </a:prstGeom>
          <a:noFill/>
        </p:spPr>
        <p:txBody>
          <a:bodyPr wrap="square" rtlCol="0">
            <a:spAutoFit/>
          </a:bodyPr>
          <a:lstStyle/>
          <a:p>
            <a:pPr algn="ctr"/>
            <a:r>
              <a:rPr lang="en-US" dirty="0">
                <a:solidFill>
                  <a:srgbClr val="F7F8F8"/>
                </a:solidFill>
                <a:latin typeface="Arial" panose="020B0604020202020204" pitchFamily="34" charset="0"/>
                <a:ea typeface="Roboto" panose="02000000000000000000" pitchFamily="2" charset="0"/>
                <a:cs typeface="Arial" panose="020B0604020202020204" pitchFamily="34" charset="0"/>
                <a:hlinkClick r:id="rId5"/>
              </a:rPr>
              <a:t>jtrimble@lewiswagner.com</a:t>
            </a:r>
            <a:r>
              <a:rPr lang="en-US" dirty="0">
                <a:solidFill>
                  <a:srgbClr val="F7F8F8"/>
                </a:solidFill>
                <a:latin typeface="Arial" panose="020B0604020202020204" pitchFamily="34" charset="0"/>
                <a:ea typeface="Roboto" panose="02000000000000000000" pitchFamily="2" charset="0"/>
                <a:cs typeface="Arial" panose="020B0604020202020204" pitchFamily="34" charset="0"/>
              </a:rPr>
              <a:t> </a:t>
            </a:r>
          </a:p>
        </p:txBody>
      </p:sp>
      <p:sp>
        <p:nvSpPr>
          <p:cNvPr id="12" name="TextBox 11">
            <a:extLst>
              <a:ext uri="{FF2B5EF4-FFF2-40B4-BE49-F238E27FC236}">
                <a16:creationId xmlns:a16="http://schemas.microsoft.com/office/drawing/2014/main" id="{C75757B7-2D9B-2A4D-ABE9-A0322C454F66}"/>
              </a:ext>
            </a:extLst>
          </p:cNvPr>
          <p:cNvSpPr txBox="1"/>
          <p:nvPr/>
        </p:nvSpPr>
        <p:spPr>
          <a:xfrm>
            <a:off x="1532414" y="4925896"/>
            <a:ext cx="9144000" cy="338554"/>
          </a:xfrm>
          <a:prstGeom prst="rect">
            <a:avLst/>
          </a:prstGeom>
          <a:noFill/>
        </p:spPr>
        <p:txBody>
          <a:bodyPr wrap="square" rtlCol="0">
            <a:spAutoFit/>
          </a:bodyPr>
          <a:lstStyle/>
          <a:p>
            <a:pPr algn="ctr"/>
            <a:r>
              <a:rPr lang="en-US" sz="1600" b="1" spc="600" dirty="0">
                <a:solidFill>
                  <a:srgbClr val="588DC3"/>
                </a:solidFill>
                <a:latin typeface="Arial" panose="020B0604020202020204" pitchFamily="34" charset="0"/>
                <a:cs typeface="Arial" panose="020B0604020202020204" pitchFamily="34" charset="0"/>
              </a:rPr>
              <a:t>E-MAIL</a:t>
            </a:r>
          </a:p>
        </p:txBody>
      </p:sp>
    </p:spTree>
    <p:extLst>
      <p:ext uri="{BB962C8B-B14F-4D97-AF65-F5344CB8AC3E}">
        <p14:creationId xmlns:p14="http://schemas.microsoft.com/office/powerpoint/2010/main" val="3750237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838199" y="549306"/>
            <a:ext cx="8935995" cy="523220"/>
          </a:xfrm>
          <a:prstGeom prst="rect">
            <a:avLst/>
          </a:prstGeom>
          <a:noFill/>
        </p:spPr>
        <p:txBody>
          <a:bodyPr wrap="square" rtlCol="0">
            <a:spAutoFit/>
          </a:bodyPr>
          <a:lstStyle/>
          <a:p>
            <a:r>
              <a:rPr lang="en-US" sz="2800" b="1" spc="600" dirty="0">
                <a:solidFill>
                  <a:srgbClr val="F8F8F8"/>
                </a:solidFill>
                <a:latin typeface="Arial" panose="020B0604020202020204" pitchFamily="34" charset="0"/>
                <a:cs typeface="Arial" panose="020B0604020202020204" pitchFamily="34" charset="0"/>
              </a:rPr>
              <a:t>Introduction</a:t>
            </a: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lstStyle/>
          <a:p>
            <a:pPr marL="0" indent="0">
              <a:buNone/>
            </a:pPr>
            <a:r>
              <a:rPr lang="en-US" sz="2800" dirty="0"/>
              <a:t>Time limited demand defined:</a:t>
            </a:r>
          </a:p>
          <a:p>
            <a:pPr marL="0" indent="0">
              <a:buNone/>
            </a:pPr>
            <a:r>
              <a:rPr lang="en-US" sz="2800" dirty="0"/>
              <a:t>	A time limited demand is any offer to settle a claim for personal or bodily injury or wrongful death made by or on behalf of a claimant to a tortfeasor with a liability insurance policy for purposes of settling a claim against the tortfeasor within the insurer’s policy limits, by which the terms must be accepted within a specified period of time. </a:t>
            </a:r>
          </a:p>
          <a:p>
            <a:pPr marL="0" indent="0">
              <a:buNone/>
            </a:pPr>
            <a:r>
              <a:rPr lang="en-US" sz="2800" dirty="0"/>
              <a:t>                                                      Revised Statutes of Mo 537.058</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9517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838199" y="389593"/>
            <a:ext cx="8894049" cy="523220"/>
          </a:xfrm>
          <a:prstGeom prst="rect">
            <a:avLst/>
          </a:prstGeom>
          <a:noFill/>
        </p:spPr>
        <p:txBody>
          <a:bodyPr wrap="square" rtlCol="0">
            <a:spAutoFit/>
          </a:bodyPr>
          <a:lstStyle/>
          <a:p>
            <a:r>
              <a:rPr lang="en-US" sz="2800" b="1" dirty="0">
                <a:solidFill>
                  <a:schemeClr val="bg1"/>
                </a:solidFill>
              </a:rPr>
              <a:t>Why is a Time Limited Demand Important?</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a:bodyPr>
          <a:lstStyle/>
          <a:p>
            <a:pPr marL="0" indent="0">
              <a:buNone/>
            </a:pPr>
            <a:r>
              <a:rPr lang="en-US" sz="2800" dirty="0"/>
              <a:t>An insurer may be liable for failure to accept a TLD:</a:t>
            </a:r>
          </a:p>
          <a:p>
            <a:pPr marL="914400" lvl="1" indent="-457200"/>
            <a:r>
              <a:rPr lang="en-US" dirty="0"/>
              <a:t>Failure to use reasonable care under the circumstances, </a:t>
            </a:r>
            <a:r>
              <a:rPr lang="en-US" sz="1800" dirty="0"/>
              <a:t>See e.g. G.A. Stowers Furniture Co. v. American </a:t>
            </a:r>
            <a:r>
              <a:rPr lang="en-US" sz="1800" dirty="0" err="1"/>
              <a:t>Indem</a:t>
            </a:r>
            <a:r>
              <a:rPr lang="en-US" sz="1800" dirty="0"/>
              <a:t>. Co. 15 SW 2d 544, (</a:t>
            </a:r>
            <a:r>
              <a:rPr lang="en-US" sz="1800" dirty="0" err="1"/>
              <a:t>Tex</a:t>
            </a:r>
            <a:r>
              <a:rPr lang="en-US" sz="1800" dirty="0"/>
              <a:t> Comm’n App 1929)</a:t>
            </a:r>
          </a:p>
          <a:p>
            <a:pPr marL="914400" lvl="1" indent="-457200"/>
            <a:r>
              <a:rPr lang="en-US" dirty="0"/>
              <a:t>Breach of the duty of Good Faith and Fair Dealing, </a:t>
            </a:r>
            <a:r>
              <a:rPr lang="en-US" sz="1800" dirty="0"/>
              <a:t>See e.g. Ganaway v. Shelter Mut. Ins. Co, 795 SW2d,554, 556 (Mo. App. S.D. 1990) See also, Henke v Iowa Mut. Cas. Co., 97 N.W.2d 168 (Iowa 1959)</a:t>
            </a:r>
          </a:p>
          <a:p>
            <a:pPr marL="914400" lvl="1" indent="-457200"/>
            <a:r>
              <a:rPr lang="en-US" dirty="0"/>
              <a:t>Statutory terms, </a:t>
            </a:r>
            <a:r>
              <a:rPr lang="en-US" sz="1800" dirty="0"/>
              <a:t>See e.g. Revised Statutes of MO Section 527.058</a:t>
            </a:r>
          </a:p>
          <a:p>
            <a:endParaRPr lang="en-US" sz="2800" dirty="0"/>
          </a:p>
          <a:p>
            <a:pPr marL="0" indent="0">
              <a:buNone/>
            </a:pPr>
            <a:r>
              <a:rPr lang="en-US" sz="2800" dirty="0"/>
              <a:t>A lawyer may face legal liability for failure to respond properly</a:t>
            </a:r>
          </a:p>
          <a:p>
            <a:pPr marL="457200" lvl="1"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2900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704675" y="389593"/>
            <a:ext cx="8901740" cy="523220"/>
          </a:xfrm>
          <a:prstGeom prst="rect">
            <a:avLst/>
          </a:prstGeom>
          <a:noFill/>
        </p:spPr>
        <p:txBody>
          <a:bodyPr wrap="square" rtlCol="0">
            <a:spAutoFit/>
          </a:bodyPr>
          <a:lstStyle/>
          <a:p>
            <a:r>
              <a:rPr lang="en-US" sz="2800" b="1" dirty="0">
                <a:solidFill>
                  <a:schemeClr val="bg1"/>
                </a:solidFill>
              </a:rPr>
              <a:t>Legal Basis for an Insurer’s potential liability</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a:bodyPr>
          <a:lstStyle/>
          <a:p>
            <a:pPr marL="514350" indent="-514350">
              <a:buAutoNum type="arabicPeriod"/>
            </a:pPr>
            <a:r>
              <a:rPr lang="en-US" sz="2800" dirty="0"/>
              <a:t>The right and duty to settle derives from the express policy terms that give the insurer the exclusive right and duty to investigate, defend the claim, and settle it.</a:t>
            </a:r>
          </a:p>
          <a:p>
            <a:pPr marL="514350" indent="-514350">
              <a:buAutoNum type="arabicPeriod"/>
            </a:pPr>
            <a:endParaRPr lang="en-US" sz="2800" dirty="0"/>
          </a:p>
          <a:p>
            <a:pPr marL="514350" indent="-514350">
              <a:buFont typeface="+mj-lt"/>
              <a:buAutoNum type="arabicPeriod"/>
            </a:pPr>
            <a:r>
              <a:rPr lang="en-US" sz="2800" dirty="0"/>
              <a:t>The policy prohibits the insured from making a voluntary payment or settlement without the insurer’s consent. </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7220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838201" y="549306"/>
            <a:ext cx="8817528" cy="954107"/>
          </a:xfrm>
          <a:prstGeom prst="rect">
            <a:avLst/>
          </a:prstGeom>
          <a:noFill/>
        </p:spPr>
        <p:txBody>
          <a:bodyPr wrap="square" rtlCol="0">
            <a:spAutoFit/>
          </a:bodyPr>
          <a:lstStyle/>
          <a:p>
            <a:r>
              <a:rPr lang="en-US" sz="2800" b="1" dirty="0">
                <a:solidFill>
                  <a:schemeClr val="bg1"/>
                </a:solidFill>
              </a:rPr>
              <a:t>A Lawyer’s Potential Roles in the Response to a Time Limited Demand</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a:xfrm>
            <a:off x="838201" y="1847617"/>
            <a:ext cx="10515600" cy="4351338"/>
          </a:xfrm>
        </p:spPr>
        <p:txBody>
          <a:bodyPr>
            <a:normAutofit/>
          </a:bodyPr>
          <a:lstStyle/>
          <a:p>
            <a:pPr marL="514350" indent="-514350">
              <a:buFont typeface="Arial" panose="020B0604020202020204" pitchFamily="34" charset="0"/>
              <a:buChar char="•"/>
            </a:pPr>
            <a:r>
              <a:rPr lang="en-US" sz="2800" dirty="0"/>
              <a:t>Defense Counsel</a:t>
            </a:r>
          </a:p>
          <a:p>
            <a:pPr marL="514350" indent="-514350">
              <a:buFont typeface="Arial" panose="020B0604020202020204" pitchFamily="34" charset="0"/>
              <a:buChar char="•"/>
            </a:pPr>
            <a:r>
              <a:rPr lang="en-US" sz="2800" dirty="0"/>
              <a:t>Coverage/Bad Faith Counsel</a:t>
            </a:r>
          </a:p>
          <a:p>
            <a:pPr marL="514350" indent="-514350">
              <a:buFont typeface="Arial" panose="020B0604020202020204" pitchFamily="34" charset="0"/>
              <a:buChar char="•"/>
            </a:pPr>
            <a:r>
              <a:rPr lang="en-US" sz="2800" dirty="0"/>
              <a:t>Personal or Corporate Counsel for the Insured</a:t>
            </a:r>
          </a:p>
          <a:p>
            <a:pPr marL="514350" indent="-514350">
              <a:buFont typeface="Arial" panose="020B0604020202020204" pitchFamily="34" charset="0"/>
              <a:buChar char="•"/>
            </a:pPr>
            <a:r>
              <a:rPr lang="en-US" sz="2800" dirty="0"/>
              <a:t>In House/Corporate Counsel for the Insurer</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872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721453" y="512311"/>
            <a:ext cx="9002408" cy="523220"/>
          </a:xfrm>
          <a:prstGeom prst="rect">
            <a:avLst/>
          </a:prstGeom>
          <a:noFill/>
        </p:spPr>
        <p:txBody>
          <a:bodyPr wrap="square" rtlCol="0">
            <a:spAutoFit/>
          </a:bodyPr>
          <a:lstStyle/>
          <a:p>
            <a:r>
              <a:rPr lang="en-US" sz="2800" b="1" dirty="0">
                <a:solidFill>
                  <a:schemeClr val="bg1"/>
                </a:solidFill>
              </a:rPr>
              <a:t>A</a:t>
            </a:r>
            <a:r>
              <a:rPr lang="en-US" sz="2800" b="1" dirty="0"/>
              <a:t> </a:t>
            </a:r>
            <a:r>
              <a:rPr lang="en-US" sz="2800" b="1" dirty="0">
                <a:solidFill>
                  <a:schemeClr val="bg1"/>
                </a:solidFill>
              </a:rPr>
              <a:t>Word</a:t>
            </a:r>
            <a:r>
              <a:rPr lang="en-US" sz="2800" b="1" dirty="0"/>
              <a:t> </a:t>
            </a:r>
            <a:r>
              <a:rPr lang="en-US" sz="2800" b="1" dirty="0">
                <a:solidFill>
                  <a:schemeClr val="bg1"/>
                </a:solidFill>
              </a:rPr>
              <a:t>About</a:t>
            </a:r>
            <a:r>
              <a:rPr lang="en-US" sz="2800" b="1" dirty="0"/>
              <a:t> </a:t>
            </a:r>
            <a:r>
              <a:rPr lang="en-US" sz="2800" b="1" dirty="0">
                <a:solidFill>
                  <a:schemeClr val="bg1"/>
                </a:solidFill>
              </a:rPr>
              <a:t>the</a:t>
            </a:r>
            <a:r>
              <a:rPr lang="en-US" sz="2800" b="1" dirty="0"/>
              <a:t> </a:t>
            </a:r>
            <a:r>
              <a:rPr lang="en-US" sz="2800" b="1" dirty="0">
                <a:solidFill>
                  <a:schemeClr val="bg1"/>
                </a:solidFill>
              </a:rPr>
              <a:t>Tripartite</a:t>
            </a:r>
            <a:r>
              <a:rPr lang="en-US" sz="2800" b="1" dirty="0"/>
              <a:t> </a:t>
            </a:r>
            <a:r>
              <a:rPr lang="en-US" sz="2800" b="1" dirty="0">
                <a:solidFill>
                  <a:schemeClr val="bg1"/>
                </a:solidFill>
              </a:rPr>
              <a:t>Relationship</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a:bodyPr>
          <a:lstStyle/>
          <a:p>
            <a:pPr marL="514350" indent="-514350">
              <a:buAutoNum type="arabicPeriod"/>
            </a:pPr>
            <a:r>
              <a:rPr lang="en-US" sz="2800" dirty="0"/>
              <a:t>To whom do you owe a legal duty?</a:t>
            </a:r>
          </a:p>
          <a:p>
            <a:pPr marL="514350" indent="-514350">
              <a:buFont typeface="+mj-lt"/>
              <a:buAutoNum type="arabicPeriod"/>
            </a:pPr>
            <a:r>
              <a:rPr lang="en-US" sz="2800" dirty="0"/>
              <a:t>Your legal duties vary from state to state, so you must know the state law in which the claim is being handled.</a:t>
            </a:r>
          </a:p>
          <a:p>
            <a:pPr marL="514350" indent="-514350">
              <a:buFont typeface="+mj-lt"/>
              <a:buAutoNum type="arabicPeriod"/>
            </a:pPr>
            <a:r>
              <a:rPr lang="en-US" sz="2800" dirty="0"/>
              <a:t>There is potential legal liability for a lawyer who does not know and properly recognize to whom the duty is owed. </a:t>
            </a:r>
          </a:p>
        </p:txBody>
      </p:sp>
    </p:spTree>
    <p:extLst>
      <p:ext uri="{BB962C8B-B14F-4D97-AF65-F5344CB8AC3E}">
        <p14:creationId xmlns:p14="http://schemas.microsoft.com/office/powerpoint/2010/main" val="2990574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696285" y="534057"/>
            <a:ext cx="9020207" cy="523220"/>
          </a:xfrm>
          <a:prstGeom prst="rect">
            <a:avLst/>
          </a:prstGeom>
          <a:noFill/>
        </p:spPr>
        <p:txBody>
          <a:bodyPr wrap="square" rtlCol="0">
            <a:spAutoFit/>
          </a:bodyPr>
          <a:lstStyle/>
          <a:p>
            <a:r>
              <a:rPr lang="en-US" sz="2800" b="1" dirty="0">
                <a:solidFill>
                  <a:schemeClr val="bg1"/>
                </a:solidFill>
              </a:rPr>
              <a:t>Attorney Client Privilege: Why it is Important?</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a:bodyPr>
          <a:lstStyle/>
          <a:p>
            <a:pPr marL="514350" indent="-514350">
              <a:buAutoNum type="arabicPeriod"/>
            </a:pPr>
            <a:r>
              <a:rPr lang="en-US" dirty="0">
                <a:latin typeface="Arial" panose="020B0604020202020204" pitchFamily="34" charset="0"/>
                <a:cs typeface="Arial" panose="020B0604020202020204" pitchFamily="34" charset="0"/>
              </a:rPr>
              <a:t> </a:t>
            </a:r>
            <a:r>
              <a:rPr lang="en-US" sz="2800" dirty="0"/>
              <a:t>In subsequent extra-contractual litigation, the communications of defense counsel, coverage counsel, and the insurer will be demanded in discovery.</a:t>
            </a:r>
          </a:p>
          <a:p>
            <a:pPr marL="514350" indent="-514350">
              <a:buAutoNum type="arabicPeriod"/>
            </a:pPr>
            <a:r>
              <a:rPr lang="en-US" sz="2800" dirty="0"/>
              <a:t>Defense counsel and insurance company files will be demanded.</a:t>
            </a:r>
          </a:p>
          <a:p>
            <a:pPr marL="514350" indent="-514350">
              <a:buAutoNum type="arabicPeriod"/>
            </a:pPr>
            <a:r>
              <a:rPr lang="en-US" sz="2800" dirty="0"/>
              <a:t>The protection of communications is exceptionally critical, and far too many lawyers forget about whether their communications will be discoverable.</a:t>
            </a:r>
          </a:p>
          <a:p>
            <a:pPr marL="514350" indent="-514350">
              <a:buAutoNum type="arabicPeriod"/>
            </a:pPr>
            <a:r>
              <a:rPr lang="en-US" sz="2800" dirty="0"/>
              <a:t>Lawyers who have violated the tripartite relationship may also face liability.</a:t>
            </a:r>
          </a:p>
        </p:txBody>
      </p:sp>
    </p:spTree>
    <p:extLst>
      <p:ext uri="{BB962C8B-B14F-4D97-AF65-F5344CB8AC3E}">
        <p14:creationId xmlns:p14="http://schemas.microsoft.com/office/powerpoint/2010/main" val="2547315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755009" y="549306"/>
            <a:ext cx="8868184" cy="523220"/>
          </a:xfrm>
          <a:prstGeom prst="rect">
            <a:avLst/>
          </a:prstGeom>
          <a:noFill/>
        </p:spPr>
        <p:txBody>
          <a:bodyPr wrap="square" rtlCol="0">
            <a:spAutoFit/>
          </a:bodyPr>
          <a:lstStyle/>
          <a:p>
            <a:r>
              <a:rPr lang="en-US" sz="2800" b="1" dirty="0">
                <a:solidFill>
                  <a:schemeClr val="bg1"/>
                </a:solidFill>
              </a:rPr>
              <a:t>Typical Elements of a Time Limited Demand</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a:bodyPr>
          <a:lstStyle/>
          <a:p>
            <a:pPr marL="514350" indent="-514350">
              <a:buAutoNum type="arabicPeriod"/>
            </a:pPr>
            <a:r>
              <a:rPr lang="en-US" sz="2800" dirty="0"/>
              <a:t>The claim must be within the scope of coverage.</a:t>
            </a:r>
          </a:p>
          <a:p>
            <a:pPr marL="514350" indent="-514350">
              <a:buAutoNum type="arabicPeriod"/>
            </a:pPr>
            <a:r>
              <a:rPr lang="en-US" sz="2800" dirty="0"/>
              <a:t>Demand must be within the policy limits.</a:t>
            </a:r>
          </a:p>
          <a:p>
            <a:pPr marL="514350" indent="-514350">
              <a:buAutoNum type="arabicPeriod"/>
            </a:pPr>
            <a:r>
              <a:rPr lang="en-US" sz="2800" dirty="0"/>
              <a:t>The terms of the demand are such that a reasonable insurer would accept them in light of the risk of exposure to the insured.</a:t>
            </a:r>
          </a:p>
          <a:p>
            <a:pPr marL="514350" indent="-514350">
              <a:buAutoNum type="arabicPeriod"/>
            </a:pPr>
            <a:r>
              <a:rPr lang="en-US" sz="2800" dirty="0"/>
              <a:t>The demand must offer to release or protect the insured for an amount that is at or less than limits.</a:t>
            </a:r>
          </a:p>
          <a:p>
            <a:pPr marL="514350" indent="-514350">
              <a:buAutoNum type="arabicPeriod"/>
            </a:pPr>
            <a:r>
              <a:rPr lang="en-US" sz="2800" dirty="0"/>
              <a:t>There may be non-monetary terms that must also be accepted.</a:t>
            </a:r>
          </a:p>
          <a:p>
            <a:pPr marL="514350" indent="-514350">
              <a:buAutoNum type="arabicPeriod"/>
            </a:pPr>
            <a:r>
              <a:rPr lang="en-US" sz="2800" dirty="0"/>
              <a:t>There must be a finite time by which the demand is accepted.</a:t>
            </a: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117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6">
            <a:extLst>
              <a:ext uri="{FF2B5EF4-FFF2-40B4-BE49-F238E27FC236}">
                <a16:creationId xmlns:a16="http://schemas.microsoft.com/office/drawing/2014/main" id="{A7AC881E-5F0F-2242-859A-1DF01BC1D032}"/>
              </a:ext>
            </a:extLst>
          </p:cNvPr>
          <p:cNvSpPr txBox="1"/>
          <p:nvPr/>
        </p:nvSpPr>
        <p:spPr>
          <a:xfrm>
            <a:off x="771786" y="272469"/>
            <a:ext cx="8859795" cy="954107"/>
          </a:xfrm>
          <a:prstGeom prst="rect">
            <a:avLst/>
          </a:prstGeom>
          <a:noFill/>
        </p:spPr>
        <p:txBody>
          <a:bodyPr wrap="square" rtlCol="0">
            <a:spAutoFit/>
          </a:bodyPr>
          <a:lstStyle/>
          <a:p>
            <a:r>
              <a:rPr lang="en-US" sz="2800" b="1" dirty="0">
                <a:solidFill>
                  <a:schemeClr val="bg1"/>
                </a:solidFill>
              </a:rPr>
              <a:t>A Few Things to Consider with Respect to the Reasonableness of the Time Limited Demand</a:t>
            </a:r>
            <a:endParaRPr lang="en-US" sz="2800" b="1" spc="600"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85F8B3-0FC6-1A46-9D89-B68D915FA011}"/>
              </a:ext>
            </a:extLst>
          </p:cNvPr>
          <p:cNvSpPr>
            <a:spLocks noGrp="1"/>
          </p:cNvSpPr>
          <p:nvPr>
            <p:ph idx="1"/>
          </p:nvPr>
        </p:nvSpPr>
        <p:spPr/>
        <p:txBody>
          <a:bodyPr>
            <a:normAutofit/>
          </a:bodyPr>
          <a:lstStyle/>
          <a:p>
            <a:pPr marL="514350" indent="-514350">
              <a:buAutoNum type="arabicPeriod"/>
            </a:pPr>
            <a:r>
              <a:rPr lang="en-US" sz="2400" dirty="0"/>
              <a:t>The timing of the demand (pre-suit, in suit, in trial).</a:t>
            </a:r>
          </a:p>
          <a:p>
            <a:pPr marL="514350" indent="-514350">
              <a:buAutoNum type="arabicPeriod"/>
            </a:pPr>
            <a:r>
              <a:rPr lang="en-US" sz="2400" dirty="0"/>
              <a:t>The length of time to respond.</a:t>
            </a:r>
          </a:p>
          <a:p>
            <a:pPr marL="514350" indent="-514350">
              <a:buAutoNum type="arabicPeriod"/>
            </a:pPr>
            <a:r>
              <a:rPr lang="en-US" sz="2400" dirty="0"/>
              <a:t>The strength of the Plaintiff’s liability claim.</a:t>
            </a:r>
          </a:p>
          <a:p>
            <a:pPr marL="514350" indent="-514350">
              <a:buAutoNum type="arabicPeriod"/>
            </a:pPr>
            <a:r>
              <a:rPr lang="en-US" sz="2400" dirty="0"/>
              <a:t>The seriousness of Plaintiff’s damage claim. </a:t>
            </a:r>
          </a:p>
          <a:p>
            <a:pPr marL="514350" indent="-514350">
              <a:buAutoNum type="arabicPeriod"/>
            </a:pPr>
            <a:r>
              <a:rPr lang="en-US" sz="2400" dirty="0"/>
              <a:t>The status of investigation and discovery.</a:t>
            </a:r>
          </a:p>
          <a:p>
            <a:pPr marL="514350" indent="-514350">
              <a:buAutoNum type="arabicPeriod"/>
            </a:pPr>
            <a:r>
              <a:rPr lang="en-US" sz="2400" dirty="0"/>
              <a:t>The number of known and unknown claimants competing for the available policy limits.</a:t>
            </a:r>
          </a:p>
          <a:p>
            <a:pPr marL="514350" indent="-514350">
              <a:buAutoNum type="arabicPeriod"/>
            </a:pPr>
            <a:r>
              <a:rPr lang="en-US" sz="2400" dirty="0"/>
              <a:t>The insured’s position with respect to the demand and whether the insured will agree to the non-monetary terms.</a:t>
            </a: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3134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 L E W I S W A G N E R ! 9 4 0 6 9 5 7 3 6 . 1 < / d o c u m e n t i d >  
     < s e n d e r i d > J M J < / s e n d e r i d >  
     < s e n d e r e m a i l > J J O H N S O N @ L E W I S W A G N E R . C O M < / s e n d e r e m a i l >  
     < l a s t m o d i f i e d > 2 0 2 3 - 0 5 - 1 5 T 0 9 : 4 8 : 3 8 . 0 0 0 0 0 0 0 - 0 4 : 0 0 < / l a s t m o d i f i e d >  
     < d a t a b a s e > L E W I S W A G N E R < / d a t a b a s e >  
 < / p r o p e r t i e s > 
</file>

<file path=customXml/itemProps1.xml><?xml version="1.0" encoding="utf-8"?>
<ds:datastoreItem xmlns:ds="http://schemas.openxmlformats.org/officeDocument/2006/customXml" ds:itemID="{5645E5EF-A5D1-403F-B055-22F3D4779AAD}">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1678</TotalTime>
  <Words>1254</Words>
  <Application>Microsoft Office PowerPoint</Application>
  <PresentationFormat>Widescreen</PresentationFormat>
  <Paragraphs>95</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Baker Wright</dc:creator>
  <cp:lastModifiedBy>John Trimble</cp:lastModifiedBy>
  <cp:revision>18</cp:revision>
  <dcterms:created xsi:type="dcterms:W3CDTF">2021-06-01T15:33:55Z</dcterms:created>
  <dcterms:modified xsi:type="dcterms:W3CDTF">2023-08-07T12:52:38Z</dcterms:modified>
</cp:coreProperties>
</file>