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p:scale>
          <a:sx n="98" d="100"/>
          <a:sy n="98" d="100"/>
        </p:scale>
        <p:origin x="2550" y="15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A521D-9A28-2207-4423-F33C7CD1F9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BED58B-C6ED-749D-F194-D07DFB832B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84E5EB-FCA1-DC65-2059-60E8DC56D141}"/>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2FEAF245-6472-E4D1-F4E8-121BA3D61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8435C9-B178-36F3-88EC-D71D04232887}"/>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173364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90462-1EEE-D308-B3A5-9A83B90FAF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8F161F-E916-6204-A9F2-76184F0B55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B13C9-232F-9FD7-05E0-416E20CB0A1C}"/>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08742E64-3DFE-0928-A30D-63C88C1328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8886EE-A9A3-498E-BC3A-DA5A525DCAD5}"/>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2635356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98263-87B6-6BB3-8AF1-76A2E2371F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25C1CD-2838-BBE7-D6ED-FF5CF0D2B4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4BF93A-40BD-79BF-6543-DBD360F7501E}"/>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12AA3AB0-0F47-861A-4CB0-82D557333B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F9974D-24BC-09DC-33E3-EB91E7B100BF}"/>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1633303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7CE55-F9B1-FA0A-7C48-AD3CB38DF6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BE5CC6-A90A-C56A-C53C-0F70E5C302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84FD07-F027-58EF-6E86-0AD615F0B635}"/>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78236F16-CD52-54BA-1996-A07A0E62A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17D80C-1D68-8B9A-E2A4-DD49664F4700}"/>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299383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0A2D-9C02-5DB5-0372-5BAAFEE40B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97DBF1-0DCC-F3B2-F68E-7EDB24EDD0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024A4A-CD26-28E1-DC96-753037EFE4A7}"/>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7296025B-35EB-B90E-2A4C-431200556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3019C0-BA7A-B516-8888-710395AFF4B9}"/>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374923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45643-73E0-95C9-EAE6-99E7EB9ED6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0D87C9-0655-6501-9BF8-381A82D194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2DEB19-0718-22D5-67AC-304927FC51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DFD144-8C08-6803-D79C-75860DA7EB0A}"/>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6" name="Footer Placeholder 5">
            <a:extLst>
              <a:ext uri="{FF2B5EF4-FFF2-40B4-BE49-F238E27FC236}">
                <a16:creationId xmlns:a16="http://schemas.microsoft.com/office/drawing/2014/main" id="{FDEB8906-119A-D0A1-7FE8-C57CEBD4E9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3C9392-0980-09AB-AB86-82B396E4E662}"/>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1903695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17109-59E2-0CBA-C26B-CD48362D99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02E72-97BC-5890-A35B-972B5F0C86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4BB1DB-5467-A64B-8F79-06EF614CE8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725FCB-0762-3686-1CBA-A85837E317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4B1CA8-18CB-EEF5-65FB-EB1E249EE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D3CCB4-7646-820F-4A66-6A373BB2D6B4}"/>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8" name="Footer Placeholder 7">
            <a:extLst>
              <a:ext uri="{FF2B5EF4-FFF2-40B4-BE49-F238E27FC236}">
                <a16:creationId xmlns:a16="http://schemas.microsoft.com/office/drawing/2014/main" id="{81388066-4899-F091-E68A-F20959F702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FFF5EA-7783-443F-3F2F-050AD4B84EA4}"/>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36233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1AECF-AE88-6AD4-6827-C48B6815F3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1A8587-E38C-705C-9C6A-F5627686414B}"/>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4" name="Footer Placeholder 3">
            <a:extLst>
              <a:ext uri="{FF2B5EF4-FFF2-40B4-BE49-F238E27FC236}">
                <a16:creationId xmlns:a16="http://schemas.microsoft.com/office/drawing/2014/main" id="{EDE416E9-3D6B-DDCA-09CB-060262014D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12AB41-058E-202F-3A1C-C8E0B4070F6D}"/>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857814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B4C6E8-9B0B-03FD-E60E-D2CE8C9AEC2D}"/>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3" name="Footer Placeholder 2">
            <a:extLst>
              <a:ext uri="{FF2B5EF4-FFF2-40B4-BE49-F238E27FC236}">
                <a16:creationId xmlns:a16="http://schemas.microsoft.com/office/drawing/2014/main" id="{BB4D65B2-8D51-93CC-2E23-2A090AEE00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530396-21DE-1B01-5853-6F1BB54AC5D6}"/>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2857176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DEAD3-7CEA-2E6E-5460-301A4F41E1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8600FF-CB26-C037-6104-CB1A38E964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040BCA-4400-1542-5F72-BFBEE53F5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C041AC-22E9-A219-0B46-CE43F67135D3}"/>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6" name="Footer Placeholder 5">
            <a:extLst>
              <a:ext uri="{FF2B5EF4-FFF2-40B4-BE49-F238E27FC236}">
                <a16:creationId xmlns:a16="http://schemas.microsoft.com/office/drawing/2014/main" id="{73C73BAB-5CBA-026E-AD05-057E1F5D20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B24E54-6D6D-EB5B-DCDF-53B7E2BDD0FA}"/>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1694159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0478-BBFC-B6A2-7D81-F3D1EE916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7F1DCB-0A50-41B4-0AD0-769526220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63B72A-8C55-F5B3-CFCD-2AE99EB410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F584E-76AB-F383-2A1B-D433434A43F0}"/>
              </a:ext>
            </a:extLst>
          </p:cNvPr>
          <p:cNvSpPr>
            <a:spLocks noGrp="1"/>
          </p:cNvSpPr>
          <p:nvPr>
            <p:ph type="dt" sz="half" idx="10"/>
          </p:nvPr>
        </p:nvSpPr>
        <p:spPr/>
        <p:txBody>
          <a:bodyPr/>
          <a:lstStyle/>
          <a:p>
            <a:fld id="{82B4F1B5-C06D-4EC6-B447-B9A62CA17454}" type="datetimeFigureOut">
              <a:rPr lang="en-US" smtClean="0"/>
              <a:t>9/1/2023</a:t>
            </a:fld>
            <a:endParaRPr lang="en-US"/>
          </a:p>
        </p:txBody>
      </p:sp>
      <p:sp>
        <p:nvSpPr>
          <p:cNvPr id="6" name="Footer Placeholder 5">
            <a:extLst>
              <a:ext uri="{FF2B5EF4-FFF2-40B4-BE49-F238E27FC236}">
                <a16:creationId xmlns:a16="http://schemas.microsoft.com/office/drawing/2014/main" id="{9E8365A3-6D9A-4D89-2A70-36879AD2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B354A-D075-E948-7F51-21A52CDFD9F5}"/>
              </a:ext>
            </a:extLst>
          </p:cNvPr>
          <p:cNvSpPr>
            <a:spLocks noGrp="1"/>
          </p:cNvSpPr>
          <p:nvPr>
            <p:ph type="sldNum" sz="quarter" idx="12"/>
          </p:nvPr>
        </p:nvSpPr>
        <p:spPr/>
        <p:txBody>
          <a:bodyPr/>
          <a:lstStyle/>
          <a:p>
            <a:fld id="{2267774E-622B-4B9A-AAA6-D54BF31EC376}" type="slidenum">
              <a:rPr lang="en-US" smtClean="0"/>
              <a:t>‹#›</a:t>
            </a:fld>
            <a:endParaRPr lang="en-US"/>
          </a:p>
        </p:txBody>
      </p:sp>
    </p:spTree>
    <p:extLst>
      <p:ext uri="{BB962C8B-B14F-4D97-AF65-F5344CB8AC3E}">
        <p14:creationId xmlns:p14="http://schemas.microsoft.com/office/powerpoint/2010/main" val="124725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FB6479-78EB-D01C-7A92-A703331C5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8D1362-F19F-F6FD-3646-40ACE84B05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6F7E66-0E73-6EF3-E315-17BB27DE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4F1B5-C06D-4EC6-B447-B9A62CA17454}" type="datetimeFigureOut">
              <a:rPr lang="en-US" smtClean="0"/>
              <a:t>9/1/2023</a:t>
            </a:fld>
            <a:endParaRPr lang="en-US"/>
          </a:p>
        </p:txBody>
      </p:sp>
      <p:sp>
        <p:nvSpPr>
          <p:cNvPr id="5" name="Footer Placeholder 4">
            <a:extLst>
              <a:ext uri="{FF2B5EF4-FFF2-40B4-BE49-F238E27FC236}">
                <a16:creationId xmlns:a16="http://schemas.microsoft.com/office/drawing/2014/main" id="{6D03C007-B1CD-63B6-1FC5-82A4DA03B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AD2214-6138-D93F-3FCB-34FEDB019D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7774E-622B-4B9A-AAA6-D54BF31EC376}" type="slidenum">
              <a:rPr lang="en-US" smtClean="0"/>
              <a:t>‹#›</a:t>
            </a:fld>
            <a:endParaRPr lang="en-US"/>
          </a:p>
        </p:txBody>
      </p:sp>
    </p:spTree>
    <p:extLst>
      <p:ext uri="{BB962C8B-B14F-4D97-AF65-F5344CB8AC3E}">
        <p14:creationId xmlns:p14="http://schemas.microsoft.com/office/powerpoint/2010/main" val="37062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CB285-2F31-309E-32A8-497DB444609F}"/>
              </a:ext>
            </a:extLst>
          </p:cNvPr>
          <p:cNvSpPr>
            <a:spLocks noGrp="1"/>
          </p:cNvSpPr>
          <p:nvPr>
            <p:ph type="ctrTitle"/>
          </p:nvPr>
        </p:nvSpPr>
        <p:spPr/>
        <p:txBody>
          <a:bodyPr/>
          <a:lstStyle/>
          <a:p>
            <a:r>
              <a:rPr lang="en-US" dirty="0"/>
              <a:t>Case Law Update:</a:t>
            </a:r>
            <a:br>
              <a:rPr lang="en-US" dirty="0"/>
            </a:br>
            <a:r>
              <a:rPr lang="en-US" dirty="0"/>
              <a:t>Contracts &amp; Commercial Law</a:t>
            </a:r>
          </a:p>
        </p:txBody>
      </p:sp>
      <p:sp>
        <p:nvSpPr>
          <p:cNvPr id="3" name="Subtitle 2">
            <a:extLst>
              <a:ext uri="{FF2B5EF4-FFF2-40B4-BE49-F238E27FC236}">
                <a16:creationId xmlns:a16="http://schemas.microsoft.com/office/drawing/2014/main" id="{9FB9B70A-E208-B766-AB8E-719FE1D41958}"/>
              </a:ext>
            </a:extLst>
          </p:cNvPr>
          <p:cNvSpPr>
            <a:spLocks noGrp="1"/>
          </p:cNvSpPr>
          <p:nvPr>
            <p:ph type="subTitle" idx="1"/>
          </p:nvPr>
        </p:nvSpPr>
        <p:spPr/>
        <p:txBody>
          <a:bodyPr>
            <a:normAutofit lnSpcReduction="10000"/>
          </a:bodyPr>
          <a:lstStyle/>
          <a:p>
            <a:endParaRPr lang="en-US" dirty="0"/>
          </a:p>
          <a:p>
            <a:endParaRPr lang="en-US" dirty="0"/>
          </a:p>
          <a:p>
            <a:r>
              <a:rPr lang="en-US" dirty="0"/>
              <a:t>Reid J. Shepard</a:t>
            </a:r>
          </a:p>
          <a:p>
            <a:r>
              <a:rPr lang="en-US" dirty="0"/>
              <a:t>Betty, Neuman </a:t>
            </a:r>
            <a:r>
              <a:rPr lang="en-US"/>
              <a:t>&amp; McMahon </a:t>
            </a:r>
            <a:r>
              <a:rPr lang="en-US" dirty="0"/>
              <a:t>PLC</a:t>
            </a:r>
          </a:p>
        </p:txBody>
      </p:sp>
    </p:spTree>
    <p:extLst>
      <p:ext uri="{BB962C8B-B14F-4D97-AF65-F5344CB8AC3E}">
        <p14:creationId xmlns:p14="http://schemas.microsoft.com/office/powerpoint/2010/main" val="221005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F33DF-100D-2D17-2A4F-86434C594C03}"/>
              </a:ext>
            </a:extLst>
          </p:cNvPr>
          <p:cNvSpPr>
            <a:spLocks noGrp="1"/>
          </p:cNvSpPr>
          <p:nvPr>
            <p:ph type="title"/>
          </p:nvPr>
        </p:nvSpPr>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Contract Acceptance</a:t>
            </a:r>
            <a:br>
              <a:rPr lang="en-US" sz="4000" b="1" dirty="0">
                <a:latin typeface="Times New Roman" panose="02020603050405020304" pitchFamily="18" charset="0"/>
                <a:cs typeface="Times New Roman" panose="02020603050405020304" pitchFamily="18" charset="0"/>
              </a:rPr>
            </a:br>
            <a:r>
              <a:rPr lang="en-US" sz="4000" i="1" dirty="0" err="1">
                <a:latin typeface="Times New Roman" panose="02020603050405020304" pitchFamily="18" charset="0"/>
                <a:cs typeface="Times New Roman" panose="02020603050405020304" pitchFamily="18" charset="0"/>
              </a:rPr>
              <a:t>Pitz</a:t>
            </a:r>
            <a:r>
              <a:rPr lang="en-US" sz="4000" i="1" dirty="0">
                <a:latin typeface="Times New Roman" panose="02020603050405020304" pitchFamily="18" charset="0"/>
                <a:cs typeface="Times New Roman" panose="02020603050405020304" pitchFamily="18" charset="0"/>
              </a:rPr>
              <a:t> v. United States Cellular Operating Company of Dubuque</a:t>
            </a:r>
            <a:r>
              <a:rPr lang="en-US" sz="4000" dirty="0">
                <a:latin typeface="Times New Roman" panose="02020603050405020304" pitchFamily="18" charset="0"/>
                <a:cs typeface="Times New Roman" panose="02020603050405020304" pitchFamily="18" charset="0"/>
              </a:rPr>
              <a:t>, 989 N.W.2d 636 (Iowa 2023)</a:t>
            </a:r>
          </a:p>
        </p:txBody>
      </p:sp>
      <p:sp>
        <p:nvSpPr>
          <p:cNvPr id="3" name="Content Placeholder 2">
            <a:extLst>
              <a:ext uri="{FF2B5EF4-FFF2-40B4-BE49-F238E27FC236}">
                <a16:creationId xmlns:a16="http://schemas.microsoft.com/office/drawing/2014/main" id="{EAEA7574-5AE6-56EB-1953-5CB3BB53FCC2}"/>
              </a:ext>
            </a:extLst>
          </p:cNvPr>
          <p:cNvSpPr>
            <a:spLocks noGrp="1"/>
          </p:cNvSpPr>
          <p:nvPr>
            <p:ph idx="1"/>
          </p:nvPr>
        </p:nvSpPr>
        <p:spPr>
          <a:xfrm>
            <a:off x="838200" y="1837817"/>
            <a:ext cx="10515600" cy="4351338"/>
          </a:xfrm>
        </p:spPr>
        <p:txBody>
          <a:bodyPr>
            <a:normAutofit lnSpcReduction="10000"/>
          </a:bodyPr>
          <a:lstStyle/>
          <a:p>
            <a:r>
              <a:rPr lang="en-US" dirty="0">
                <a:latin typeface="Times New Roman" panose="02020603050405020304" pitchFamily="18" charset="0"/>
                <a:cs typeface="Times New Roman" panose="02020603050405020304" pitchFamily="18" charset="0"/>
              </a:rPr>
              <a:t>Did the lessor accept the option contract?</a:t>
            </a:r>
          </a:p>
          <a:p>
            <a:r>
              <a:rPr lang="en-US" dirty="0">
                <a:latin typeface="Times New Roman" panose="02020603050405020304" pitchFamily="18" charset="0"/>
                <a:cs typeface="Times New Roman" panose="02020603050405020304" pitchFamily="18" charset="0"/>
              </a:rPr>
              <a:t>30-year term lease that gave U.S. Cellular the option to renew for another 30 years by giving the lessor notice at least 60 days of the first term’s expiration.</a:t>
            </a:r>
          </a:p>
          <a:p>
            <a:pPr lvl="1"/>
            <a:r>
              <a:rPr lang="en-US" dirty="0">
                <a:latin typeface="Times New Roman" panose="02020603050405020304" pitchFamily="18" charset="0"/>
                <a:cs typeface="Times New Roman" panose="02020603050405020304" pitchFamily="18" charset="0"/>
              </a:rPr>
              <a:t>But a separate “Option Term Rent” provision U.S. Cellular was to pay rent for the option term “in a lump sum in advance at the exercise of the option.”</a:t>
            </a:r>
          </a:p>
          <a:p>
            <a:pPr lvl="1"/>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Held: The “Option Term Rent” provision was not a condition of accepting the option contract. Courts take a “strict, compartmentalized view of acceptance” and that conditions of acceptance should be spelled out in the contract.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81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B89D4-A21E-FEFA-331F-7F4B126446CD}"/>
              </a:ext>
            </a:extLst>
          </p:cNvPr>
          <p:cNvSpPr>
            <a:spLocks noGrp="1"/>
          </p:cNvSpPr>
          <p:nvPr>
            <p:ph type="title"/>
          </p:nvPr>
        </p:nvSpPr>
        <p:spPr/>
        <p:txBody>
          <a:bodyPr>
            <a:noAutofit/>
          </a:bodyPr>
          <a:lstStyle/>
          <a:p>
            <a:pPr algn="ctr"/>
            <a:r>
              <a:rPr lang="en-US" sz="3600" b="1" dirty="0">
                <a:latin typeface="Times New Roman" panose="02020603050405020304" pitchFamily="18" charset="0"/>
                <a:cs typeface="Times New Roman" panose="02020603050405020304" pitchFamily="18" charset="0"/>
              </a:rPr>
              <a:t>Contract Interpretation – Extrinsic Evidence</a:t>
            </a:r>
            <a:br>
              <a:rPr lang="en-US" sz="3600" b="1" dirty="0">
                <a:latin typeface="Times New Roman" panose="02020603050405020304" pitchFamily="18" charset="0"/>
                <a:cs typeface="Times New Roman" panose="02020603050405020304" pitchFamily="18" charset="0"/>
              </a:rPr>
            </a:br>
            <a:r>
              <a:rPr lang="en-US" sz="3600" i="1" dirty="0">
                <a:latin typeface="Times New Roman" panose="02020603050405020304" pitchFamily="18" charset="0"/>
                <a:cs typeface="Times New Roman" panose="02020603050405020304" pitchFamily="18" charset="0"/>
              </a:rPr>
              <a:t>U.S. Bank, N.A. v. Bittner</a:t>
            </a:r>
            <a:r>
              <a:rPr lang="en-US" sz="3600" dirty="0">
                <a:latin typeface="Times New Roman" panose="02020603050405020304" pitchFamily="18" charset="0"/>
                <a:cs typeface="Times New Roman" panose="02020603050405020304" pitchFamily="18" charset="0"/>
              </a:rPr>
              <a:t>, 986 N.W.2d 840 (Iowa 2023)</a:t>
            </a:r>
            <a:endParaRPr lang="en-US" sz="3600" dirty="0"/>
          </a:p>
        </p:txBody>
      </p:sp>
      <p:sp>
        <p:nvSpPr>
          <p:cNvPr id="3" name="Content Placeholder 2">
            <a:extLst>
              <a:ext uri="{FF2B5EF4-FFF2-40B4-BE49-F238E27FC236}">
                <a16:creationId xmlns:a16="http://schemas.microsoft.com/office/drawing/2014/main" id="{A9333BD0-A267-2A52-D1FB-78378E2C6CB8}"/>
              </a:ext>
            </a:extLst>
          </p:cNvPr>
          <p:cNvSpPr>
            <a:spLocks noGrp="1"/>
          </p:cNvSpPr>
          <p:nvPr>
            <p:ph idx="1"/>
          </p:nvPr>
        </p:nvSpPr>
        <p:spPr>
          <a:xfrm>
            <a:off x="838200" y="1825625"/>
            <a:ext cx="10515600" cy="4667250"/>
          </a:xfrm>
        </p:spPr>
        <p:txBody>
          <a:bodyPr/>
          <a:lstStyle/>
          <a:p>
            <a:r>
              <a:rPr lang="en-US" dirty="0">
                <a:latin typeface="Times New Roman" panose="02020603050405020304" pitchFamily="18" charset="0"/>
                <a:cs typeface="Times New Roman" panose="02020603050405020304" pitchFamily="18" charset="0"/>
              </a:rPr>
              <a:t>Who is the beneficiary of the IRA?</a:t>
            </a:r>
          </a:p>
          <a:p>
            <a:r>
              <a:rPr lang="en-US" dirty="0">
                <a:latin typeface="Times New Roman" panose="02020603050405020304" pitchFamily="18" charset="0"/>
                <a:cs typeface="Times New Roman" panose="02020603050405020304" pitchFamily="18" charset="0"/>
              </a:rPr>
              <a:t>Son wanted to introduce extrinsic evidence to show that a marital trust was the intended beneficiary of an IRA, despite the IRA Beneficiary Designation indicated the decedent’s wife was the “100%” beneficiary.</a:t>
            </a:r>
          </a:p>
          <a:p>
            <a:r>
              <a:rPr lang="en-US" dirty="0">
                <a:latin typeface="Times New Roman" panose="02020603050405020304" pitchFamily="18" charset="0"/>
                <a:cs typeface="Times New Roman" panose="02020603050405020304" pitchFamily="18" charset="0"/>
              </a:rPr>
              <a:t>Held: District court was required to consider the all relevant extrinsic evidence of the contract’s before determining whether the IRA beneficiary designation was ambiguous. If the meaning of a contract term is unambiguous </a:t>
            </a:r>
            <a:r>
              <a:rPr lang="en-US" u="sng" dirty="0">
                <a:latin typeface="Times New Roman" panose="02020603050405020304" pitchFamily="18" charset="0"/>
                <a:cs typeface="Times New Roman" panose="02020603050405020304" pitchFamily="18" charset="0"/>
              </a:rPr>
              <a:t>after</a:t>
            </a:r>
            <a:r>
              <a:rPr lang="en-US" dirty="0">
                <a:latin typeface="Times New Roman" panose="02020603050405020304" pitchFamily="18" charset="0"/>
                <a:cs typeface="Times New Roman" panose="02020603050405020304" pitchFamily="18" charset="0"/>
              </a:rPr>
              <a:t> considering the extrinsic evidence, no parole evidence should be presented.</a:t>
            </a:r>
          </a:p>
          <a:p>
            <a:r>
              <a:rPr lang="en-US" dirty="0">
                <a:latin typeface="Times New Roman" panose="02020603050405020304" pitchFamily="18" charset="0"/>
                <a:cs typeface="Times New Roman" panose="02020603050405020304" pitchFamily="18" charset="0"/>
              </a:rPr>
              <a:t>IRA Beneficiary Designation is unambiguous here.</a:t>
            </a:r>
          </a:p>
        </p:txBody>
      </p:sp>
    </p:spTree>
    <p:extLst>
      <p:ext uri="{BB962C8B-B14F-4D97-AF65-F5344CB8AC3E}">
        <p14:creationId xmlns:p14="http://schemas.microsoft.com/office/powerpoint/2010/main" val="377011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F6E1B-E090-E35F-A77A-758DE36DFBA9}"/>
              </a:ext>
            </a:extLst>
          </p:cNvPr>
          <p:cNvSpPr>
            <a:spLocks noGrp="1"/>
          </p:cNvSpPr>
          <p:nvPr>
            <p:ph type="title"/>
          </p:nvPr>
        </p:nvSpPr>
        <p:spPr/>
        <p:txBody>
          <a:bodyPr>
            <a:noAutofit/>
          </a:bodyPr>
          <a:lstStyle/>
          <a:p>
            <a:pPr algn="ctr"/>
            <a:r>
              <a:rPr lang="en-US" sz="3600" b="1" dirty="0">
                <a:latin typeface="Times New Roman" panose="02020603050405020304" pitchFamily="18" charset="0"/>
                <a:cs typeface="Times New Roman" panose="02020603050405020304" pitchFamily="18" charset="0"/>
              </a:rPr>
              <a:t>Contract Performance – Objective vs Subjective</a:t>
            </a:r>
            <a:br>
              <a:rPr lang="en-US" sz="3600" b="1" dirty="0">
                <a:latin typeface="Times New Roman" panose="02020603050405020304" pitchFamily="18" charset="0"/>
                <a:cs typeface="Times New Roman" panose="02020603050405020304" pitchFamily="18" charset="0"/>
              </a:rPr>
            </a:br>
            <a:r>
              <a:rPr lang="en-US" sz="3500" i="1" dirty="0">
                <a:latin typeface="Times New Roman" panose="02020603050405020304" pitchFamily="18" charset="0"/>
                <a:cs typeface="Times New Roman" panose="02020603050405020304" pitchFamily="18" charset="0"/>
              </a:rPr>
              <a:t>McNeal v. Wapello County</a:t>
            </a:r>
            <a:r>
              <a:rPr lang="en-US" sz="3500" dirty="0">
                <a:latin typeface="Times New Roman" panose="02020603050405020304" pitchFamily="18" charset="0"/>
                <a:cs typeface="Times New Roman" panose="02020603050405020304" pitchFamily="18" charset="0"/>
              </a:rPr>
              <a:t>, 985 N.W.2d 484 (Iowa 2023)</a:t>
            </a:r>
            <a:endParaRPr lang="en-US" sz="3500" dirty="0"/>
          </a:p>
        </p:txBody>
      </p:sp>
      <p:sp>
        <p:nvSpPr>
          <p:cNvPr id="3" name="Content Placeholder 2">
            <a:extLst>
              <a:ext uri="{FF2B5EF4-FFF2-40B4-BE49-F238E27FC236}">
                <a16:creationId xmlns:a16="http://schemas.microsoft.com/office/drawing/2014/main" id="{1BB9345B-2617-CED1-8584-24F8B2309759}"/>
              </a:ext>
            </a:extLst>
          </p:cNvPr>
          <p:cNvSpPr>
            <a:spLocks noGrp="1"/>
          </p:cNvSpPr>
          <p:nvPr>
            <p:ph idx="1"/>
          </p:nvPr>
        </p:nvSpPr>
        <p:spPr>
          <a:xfrm>
            <a:off x="838200" y="1825625"/>
            <a:ext cx="10515600" cy="4667250"/>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When is a contract performed “to the satisfaction of” the other party?</a:t>
            </a:r>
          </a:p>
          <a:p>
            <a:r>
              <a:rPr lang="en-US" dirty="0">
                <a:latin typeface="Times New Roman" panose="02020603050405020304" pitchFamily="18" charset="0"/>
                <a:cs typeface="Times New Roman" panose="02020603050405020304" pitchFamily="18" charset="0"/>
              </a:rPr>
              <a:t>Landowners entered into a settlement agreement with Wapello County to resolve a dispute related to derelict vehicles the landowners kept on their property to repair, sell, or scrap for parts.</a:t>
            </a:r>
          </a:p>
          <a:p>
            <a:pPr lvl="1"/>
            <a:r>
              <a:rPr lang="en-US" dirty="0">
                <a:latin typeface="Times New Roman" panose="02020603050405020304" pitchFamily="18" charset="0"/>
                <a:cs typeface="Times New Roman" panose="02020603050405020304" pitchFamily="18" charset="0"/>
              </a:rPr>
              <a:t>Landowners agreed that, if removal of the removal of derelict vehicles had “not been completed to the satisfaction of the County” by a certain date, the County could enter the property and remove the derelict vehicles itself.</a:t>
            </a:r>
          </a:p>
          <a:p>
            <a:r>
              <a:rPr lang="en-US" dirty="0">
                <a:latin typeface="Times New Roman" panose="02020603050405020304" pitchFamily="18" charset="0"/>
                <a:cs typeface="Times New Roman" panose="02020603050405020304" pitchFamily="18" charset="0"/>
              </a:rPr>
              <a:t>Held: An objective standard applies to the Landowners’ conduct because (1) there was no express language creating a subjective standard, and (2) the settlement contract is more analogous to a contract to install a heating system to a party’s satisfaction rather than an agreement to paint a painting or compose music to a party’s satisfaction.</a:t>
            </a:r>
          </a:p>
          <a:p>
            <a:pPr lvl="1"/>
            <a:r>
              <a:rPr lang="en-US" dirty="0">
                <a:latin typeface="Times New Roman" panose="02020603050405020304" pitchFamily="18" charset="0"/>
                <a:cs typeface="Times New Roman" panose="02020603050405020304" pitchFamily="18" charset="0"/>
              </a:rPr>
              <a:t>Wapello County’s removal was reasonable given the circumstances.</a:t>
            </a:r>
          </a:p>
          <a:p>
            <a:pPr lvl="1"/>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172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E2822-A0C9-95B4-AC5E-527D7F517021}"/>
              </a:ext>
            </a:extLst>
          </p:cNvPr>
          <p:cNvSpPr>
            <a:spLocks noGrp="1"/>
          </p:cNvSpPr>
          <p:nvPr>
            <p:ph type="title"/>
          </p:nvPr>
        </p:nvSpPr>
        <p:spPr/>
        <p:txBody>
          <a:bodyPr>
            <a:noAutofit/>
          </a:bodyPr>
          <a:lstStyle/>
          <a:p>
            <a:pPr algn="ctr"/>
            <a:r>
              <a:rPr lang="en-US" sz="3600" b="1" dirty="0">
                <a:latin typeface="Times New Roman" panose="02020603050405020304" pitchFamily="18" charset="0"/>
                <a:cs typeface="Times New Roman" panose="02020603050405020304" pitchFamily="18" charset="0"/>
              </a:rPr>
              <a:t>Contract Performance – Material Breach</a:t>
            </a:r>
            <a:br>
              <a:rPr lang="en-US" sz="3600" b="1" dirty="0">
                <a:latin typeface="Times New Roman" panose="02020603050405020304" pitchFamily="18" charset="0"/>
                <a:cs typeface="Times New Roman" panose="02020603050405020304" pitchFamily="18" charset="0"/>
              </a:rPr>
            </a:br>
            <a:r>
              <a:rPr lang="en-US" sz="3200" i="1" dirty="0">
                <a:latin typeface="Times New Roman" panose="02020603050405020304" pitchFamily="18" charset="0"/>
                <a:cs typeface="Times New Roman" panose="02020603050405020304" pitchFamily="18" charset="0"/>
              </a:rPr>
              <a:t>Dolly Investments, LLC v. MMG Sioux City, LLC</a:t>
            </a:r>
            <a:r>
              <a:rPr lang="en-US" sz="3200" dirty="0">
                <a:latin typeface="Times New Roman" panose="02020603050405020304" pitchFamily="18" charset="0"/>
                <a:cs typeface="Times New Roman" panose="02020603050405020304" pitchFamily="18" charset="0"/>
              </a:rPr>
              <a:t>, 984 N.W.2d 168 (Iowa 2023)</a:t>
            </a:r>
            <a:endParaRPr lang="en-US" sz="3600" dirty="0"/>
          </a:p>
        </p:txBody>
      </p:sp>
      <p:sp>
        <p:nvSpPr>
          <p:cNvPr id="3" name="Content Placeholder 2">
            <a:extLst>
              <a:ext uri="{FF2B5EF4-FFF2-40B4-BE49-F238E27FC236}">
                <a16:creationId xmlns:a16="http://schemas.microsoft.com/office/drawing/2014/main" id="{A7D9B1D3-6450-0BE1-34E1-0590FCE46C8D}"/>
              </a:ext>
            </a:extLst>
          </p:cNvPr>
          <p:cNvSpPr>
            <a:spLocks noGrp="1"/>
          </p:cNvSpPr>
          <p:nvPr>
            <p:ph idx="1"/>
          </p:nvPr>
        </p:nvSpPr>
        <p:spPr>
          <a:xfrm>
            <a:off x="838200" y="1825624"/>
            <a:ext cx="10515600" cy="4806823"/>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Who breached the commercial lease?</a:t>
            </a:r>
          </a:p>
          <a:p>
            <a:r>
              <a:rPr lang="en-US" dirty="0">
                <a:latin typeface="Times New Roman" panose="02020603050405020304" pitchFamily="18" charset="0"/>
                <a:cs typeface="Times New Roman" panose="02020603050405020304" pitchFamily="18" charset="0"/>
              </a:rPr>
              <a:t>Tenant claims the landlord breached the lease by changing the locks on the building without first giving the tenant fifteen days to cure any deficiencies, as required under the lease; the landlord alleged that the tenant breached by failing to cure the tenant’s nonpayment of rent with fifteen days after being given notice to do so.</a:t>
            </a:r>
          </a:p>
          <a:p>
            <a:r>
              <a:rPr lang="en-US" dirty="0">
                <a:latin typeface="Times New Roman" panose="02020603050405020304" pitchFamily="18" charset="0"/>
                <a:cs typeface="Times New Roman" panose="02020603050405020304" pitchFamily="18" charset="0"/>
              </a:rPr>
              <a:t>Held: Landlord’s breach was not material under Restatement (2d) § 241 factors for determining whether a breach is material. Tenant’s breach was material; the lease contained provisions related to the tenant’s failure to pay rent which implicitly defined when a nonpayment of breach amounted to a material breach, and those provisions include nonpayment of rent within fifteen days of notice.</a:t>
            </a:r>
          </a:p>
          <a:p>
            <a:pPr lvl="1"/>
            <a:r>
              <a:rPr lang="en-US" dirty="0">
                <a:latin typeface="Times New Roman" panose="02020603050405020304" pitchFamily="18" charset="0"/>
                <a:cs typeface="Times New Roman" panose="02020603050405020304" pitchFamily="18" charset="0"/>
              </a:rPr>
              <a:t>Landlord did not have a duty to perform the contract following Tenant’s breach and could recover damages.</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387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93930-3BC6-886D-B589-A9E9F74A830B}"/>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Subsequent Agreements &amp; Repudiation</a:t>
            </a:r>
            <a:br>
              <a:rPr lang="en-US" sz="4800" i="1" dirty="0">
                <a:latin typeface="Times New Roman" panose="02020603050405020304" pitchFamily="18" charset="0"/>
                <a:cs typeface="Times New Roman" panose="02020603050405020304" pitchFamily="18" charset="0"/>
              </a:rPr>
            </a:br>
            <a:r>
              <a:rPr lang="en-US" sz="4000" i="1" dirty="0">
                <a:latin typeface="Times New Roman" panose="02020603050405020304" pitchFamily="18" charset="0"/>
                <a:cs typeface="Times New Roman" panose="02020603050405020304" pitchFamily="18" charset="0"/>
              </a:rPr>
              <a:t>Midwest Soya International, Inc. v. </a:t>
            </a:r>
            <a:r>
              <a:rPr lang="en-US" sz="4000" i="1" dirty="0" err="1">
                <a:latin typeface="Times New Roman" panose="02020603050405020304" pitchFamily="18" charset="0"/>
                <a:cs typeface="Times New Roman" panose="02020603050405020304" pitchFamily="18" charset="0"/>
              </a:rPr>
              <a:t>Leerar</a:t>
            </a:r>
            <a:r>
              <a:rPr lang="en-US" sz="4000" dirty="0">
                <a:latin typeface="Times New Roman" panose="02020603050405020304" pitchFamily="18" charset="0"/>
                <a:cs typeface="Times New Roman" panose="02020603050405020304" pitchFamily="18" charset="0"/>
              </a:rPr>
              <a:t>, No. 22-1158 (Iowa Ct. App. July 13, 2023)</a:t>
            </a:r>
            <a:endParaRPr lang="en-US" dirty="0"/>
          </a:p>
        </p:txBody>
      </p:sp>
      <p:sp>
        <p:nvSpPr>
          <p:cNvPr id="3" name="Content Placeholder 2">
            <a:extLst>
              <a:ext uri="{FF2B5EF4-FFF2-40B4-BE49-F238E27FC236}">
                <a16:creationId xmlns:a16="http://schemas.microsoft.com/office/drawing/2014/main" id="{0FA74C81-126C-421A-0536-D985156B9C7B}"/>
              </a:ext>
            </a:extLst>
          </p:cNvPr>
          <p:cNvSpPr>
            <a:spLocks noGrp="1"/>
          </p:cNvSpPr>
          <p:nvPr>
            <p:ph idx="1"/>
          </p:nvPr>
        </p:nvSpPr>
        <p:spPr>
          <a:xfrm>
            <a:off x="838200" y="1825624"/>
            <a:ext cx="10515600" cy="5032376"/>
          </a:xfrm>
        </p:spPr>
        <p:txBody>
          <a:bodyPr>
            <a:normAutofit fontScale="92500"/>
          </a:bodyPr>
          <a:lstStyle/>
          <a:p>
            <a:r>
              <a:rPr lang="en-US" dirty="0">
                <a:latin typeface="Times New Roman" panose="02020603050405020304" pitchFamily="18" charset="0"/>
                <a:cs typeface="Times New Roman" panose="02020603050405020304" pitchFamily="18" charset="0"/>
              </a:rPr>
              <a:t>Buyer (MSI) and Seller (</a:t>
            </a:r>
            <a:r>
              <a:rPr lang="en-US" dirty="0" err="1">
                <a:latin typeface="Times New Roman" panose="02020603050405020304" pitchFamily="18" charset="0"/>
                <a:cs typeface="Times New Roman" panose="02020603050405020304" pitchFamily="18" charset="0"/>
              </a:rPr>
              <a:t>Leerar</a:t>
            </a:r>
            <a:r>
              <a:rPr lang="en-US" dirty="0">
                <a:latin typeface="Times New Roman" panose="02020603050405020304" pitchFamily="18" charset="0"/>
                <a:cs typeface="Times New Roman" panose="02020603050405020304" pitchFamily="18" charset="0"/>
              </a:rPr>
              <a:t>) enter a written agreement for the purchase of soybeans. The written agreement made the </a:t>
            </a:r>
            <a:r>
              <a:rPr lang="en-US" dirty="0" err="1">
                <a:latin typeface="Times New Roman" panose="02020603050405020304" pitchFamily="18" charset="0"/>
                <a:cs typeface="Times New Roman" panose="02020603050405020304" pitchFamily="18" charset="0"/>
              </a:rPr>
              <a:t>Leerar</a:t>
            </a:r>
            <a:r>
              <a:rPr lang="en-US" dirty="0">
                <a:latin typeface="Times New Roman" panose="02020603050405020304" pitchFamily="18" charset="0"/>
                <a:cs typeface="Times New Roman" panose="02020603050405020304" pitchFamily="18" charset="0"/>
              </a:rPr>
              <a:t> responsible for paying the costs of production and storage until MSI called for delivery.</a:t>
            </a:r>
          </a:p>
          <a:p>
            <a:pPr lvl="1"/>
            <a:r>
              <a:rPr lang="en-US" dirty="0">
                <a:latin typeface="Times New Roman" panose="02020603050405020304" pitchFamily="18" charset="0"/>
                <a:cs typeface="Times New Roman" panose="02020603050405020304" pitchFamily="18" charset="0"/>
              </a:rPr>
              <a:t>Contract did not specify the price or delivery date.</a:t>
            </a:r>
          </a:p>
          <a:p>
            <a:r>
              <a:rPr lang="en-US" dirty="0" err="1">
                <a:latin typeface="Times New Roman" panose="02020603050405020304" pitchFamily="18" charset="0"/>
                <a:cs typeface="Times New Roman" panose="02020603050405020304" pitchFamily="18" charset="0"/>
              </a:rPr>
              <a:t>Leerar</a:t>
            </a:r>
            <a:r>
              <a:rPr lang="en-US" dirty="0">
                <a:latin typeface="Times New Roman" panose="02020603050405020304" pitchFamily="18" charset="0"/>
                <a:cs typeface="Times New Roman" panose="02020603050405020304" pitchFamily="18" charset="0"/>
              </a:rPr>
              <a:t> sold the soybeans to another buyer after MSI informed him it could not take delivery until January 2021.</a:t>
            </a:r>
          </a:p>
          <a:p>
            <a:r>
              <a:rPr lang="en-US" dirty="0">
                <a:latin typeface="Times New Roman" panose="02020603050405020304" pitchFamily="18" charset="0"/>
                <a:cs typeface="Times New Roman" panose="02020603050405020304" pitchFamily="18" charset="0"/>
              </a:rPr>
              <a:t>Held: A valid contract existed between the parties. A subsequent oral agreement in September 2020 was sufficient to establish the price for the soybeans, and testimony from both parties suggested that both parties anticipated the soybeans to be delivered in December 2020 at the latest.</a:t>
            </a:r>
          </a:p>
          <a:p>
            <a:pPr lvl="1"/>
            <a:r>
              <a:rPr lang="en-US" dirty="0">
                <a:latin typeface="Times New Roman" panose="02020603050405020304" pitchFamily="18" charset="0"/>
                <a:cs typeface="Times New Roman" panose="02020603050405020304" pitchFamily="18" charset="0"/>
              </a:rPr>
              <a:t>MSI repudiated the contract by communicating to </a:t>
            </a:r>
            <a:r>
              <a:rPr lang="en-US" dirty="0" err="1">
                <a:latin typeface="Times New Roman" panose="02020603050405020304" pitchFamily="18" charset="0"/>
                <a:cs typeface="Times New Roman" panose="02020603050405020304" pitchFamily="18" charset="0"/>
              </a:rPr>
              <a:t>Leerar</a:t>
            </a:r>
            <a:r>
              <a:rPr lang="en-US" dirty="0">
                <a:latin typeface="Times New Roman" panose="02020603050405020304" pitchFamily="18" charset="0"/>
                <a:cs typeface="Times New Roman" panose="02020603050405020304" pitchFamily="18" charset="0"/>
              </a:rPr>
              <a:t> that it could not take delivery until January 2021.</a:t>
            </a:r>
          </a:p>
        </p:txBody>
      </p:sp>
    </p:spTree>
    <p:extLst>
      <p:ext uri="{BB962C8B-B14F-4D97-AF65-F5344CB8AC3E}">
        <p14:creationId xmlns:p14="http://schemas.microsoft.com/office/powerpoint/2010/main" val="209182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607AD-BCAD-E0C7-355E-4AF78E884259}"/>
              </a:ext>
            </a:extLst>
          </p:cNvPr>
          <p:cNvSpPr>
            <a:spLocks noGrp="1"/>
          </p:cNvSpPr>
          <p:nvPr>
            <p:ph type="title"/>
          </p:nvPr>
        </p:nvSpPr>
        <p:spPr/>
        <p:txBody>
          <a:bodyPr>
            <a:noAutofit/>
          </a:bodyPr>
          <a:lstStyle/>
          <a:p>
            <a:pPr algn="ctr"/>
            <a:r>
              <a:rPr lang="en-US" sz="4000" b="1" dirty="0">
                <a:latin typeface="Times New Roman" panose="02020603050405020304" pitchFamily="18" charset="0"/>
                <a:cs typeface="Times New Roman" panose="02020603050405020304" pitchFamily="18" charset="0"/>
              </a:rPr>
              <a:t>Direct Claims Against Insurers &amp; Indemnity</a:t>
            </a:r>
            <a:br>
              <a:rPr lang="en-US" sz="4000" b="1" dirty="0">
                <a:latin typeface="Times New Roman" panose="02020603050405020304" pitchFamily="18" charset="0"/>
                <a:cs typeface="Times New Roman" panose="02020603050405020304" pitchFamily="18" charset="0"/>
              </a:rPr>
            </a:br>
            <a:r>
              <a:rPr lang="en-US" sz="3600" i="1" dirty="0">
                <a:latin typeface="Times New Roman" panose="02020603050405020304" pitchFamily="18" charset="0"/>
                <a:cs typeface="Times New Roman" panose="02020603050405020304" pitchFamily="18" charset="0"/>
              </a:rPr>
              <a:t>Hausmann Construction, Inc. v. Nationwide Mutual Insurance Company</a:t>
            </a:r>
            <a:r>
              <a:rPr lang="en-US" sz="3600" dirty="0">
                <a:latin typeface="Times New Roman" panose="02020603050405020304" pitchFamily="18" charset="0"/>
                <a:cs typeface="Times New Roman" panose="02020603050405020304" pitchFamily="18" charset="0"/>
              </a:rPr>
              <a:t>, No. (Iowa Ct. App. Feb. 22, 2023)</a:t>
            </a:r>
            <a:endParaRPr lang="en-US" sz="3600" i="1" dirty="0"/>
          </a:p>
        </p:txBody>
      </p:sp>
      <p:sp>
        <p:nvSpPr>
          <p:cNvPr id="3" name="Content Placeholder 2">
            <a:extLst>
              <a:ext uri="{FF2B5EF4-FFF2-40B4-BE49-F238E27FC236}">
                <a16:creationId xmlns:a16="http://schemas.microsoft.com/office/drawing/2014/main" id="{1F5FE222-6A23-0A08-097E-874479F2B6B9}"/>
              </a:ext>
            </a:extLst>
          </p:cNvPr>
          <p:cNvSpPr>
            <a:spLocks noGrp="1"/>
          </p:cNvSpPr>
          <p:nvPr>
            <p:ph idx="1"/>
          </p:nvPr>
        </p:nvSpPr>
        <p:spPr>
          <a:xfrm>
            <a:off x="838200" y="1825624"/>
            <a:ext cx="10515600" cy="5032376"/>
          </a:xfrm>
        </p:spPr>
        <p:txBody>
          <a:bodyPr>
            <a:normAutofit fontScale="92500"/>
          </a:bodyPr>
          <a:lstStyle/>
          <a:p>
            <a:r>
              <a:rPr lang="en-US" dirty="0">
                <a:latin typeface="Times New Roman" panose="02020603050405020304" pitchFamily="18" charset="0"/>
                <a:cs typeface="Times New Roman" panose="02020603050405020304" pitchFamily="18" charset="0"/>
              </a:rPr>
              <a:t>General contractor (Hausmann) sued subcontractor’s insurance carrier (Nationwide) after Nationwide refused to reimburse Hausmann for repair costs to a construction site, which Hausmann argued were covered by the subcontractor’s insurance contract.</a:t>
            </a:r>
          </a:p>
          <a:p>
            <a:r>
              <a:rPr lang="en-US" dirty="0">
                <a:latin typeface="Times New Roman" panose="02020603050405020304" pitchFamily="18" charset="0"/>
                <a:cs typeface="Times New Roman" panose="02020603050405020304" pitchFamily="18" charset="0"/>
              </a:rPr>
              <a:t>Nationwide argued that Hausmann’s suit was barred under Iowa Code § 516.1. Hausman argued it was seeking coverage under the subcontractor’s insurance policy as an additional insured.</a:t>
            </a:r>
          </a:p>
          <a:p>
            <a:pPr lvl="1"/>
            <a:r>
              <a:rPr lang="en-US" dirty="0">
                <a:latin typeface="Times New Roman" panose="02020603050405020304" pitchFamily="18" charset="0"/>
                <a:cs typeface="Times New Roman" panose="02020603050405020304" pitchFamily="18" charset="0"/>
              </a:rPr>
              <a:t>The insurance contract states that Nationwide agreed to “pay those sums that the insured becomes legally obligated to pay as damages[.]”</a:t>
            </a:r>
          </a:p>
          <a:p>
            <a:r>
              <a:rPr lang="en-US" dirty="0">
                <a:latin typeface="Times New Roman" panose="02020603050405020304" pitchFamily="18" charset="0"/>
                <a:cs typeface="Times New Roman" panose="02020603050405020304" pitchFamily="18" charset="0"/>
              </a:rPr>
              <a:t>Held: Hausmann’s claim is barred under § 516.1 until Hausmann has obtained a judgment against the subcontractor. The insurance contract does not cover Hausmann’s payment of repair costs because no entity ever made a claim against Hausmann–Hausmann had paid the repair costs voluntarily.</a:t>
            </a:r>
          </a:p>
        </p:txBody>
      </p:sp>
    </p:spTree>
    <p:extLst>
      <p:ext uri="{BB962C8B-B14F-4D97-AF65-F5344CB8AC3E}">
        <p14:creationId xmlns:p14="http://schemas.microsoft.com/office/powerpoint/2010/main" val="358470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995</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Case Law Update: Contracts &amp; Commercial Law</vt:lpstr>
      <vt:lpstr>Contract Acceptance Pitz v. United States Cellular Operating Company of Dubuque, 989 N.W.2d 636 (Iowa 2023)</vt:lpstr>
      <vt:lpstr>Contract Interpretation – Extrinsic Evidence U.S. Bank, N.A. v. Bittner, 986 N.W.2d 840 (Iowa 2023)</vt:lpstr>
      <vt:lpstr>Contract Performance – Objective vs Subjective McNeal v. Wapello County, 985 N.W.2d 484 (Iowa 2023)</vt:lpstr>
      <vt:lpstr>Contract Performance – Material Breach Dolly Investments, LLC v. MMG Sioux City, LLC, 984 N.W.2d 168 (Iowa 2023)</vt:lpstr>
      <vt:lpstr>Subsequent Agreements &amp; Repudiation Midwest Soya International, Inc. v. Leerar, No. 22-1158 (Iowa Ct. App. July 13, 2023)</vt:lpstr>
      <vt:lpstr>Direct Claims Against Insurers &amp; Indemnity Hausmann Construction, Inc. v. Nationwide Mutual Insurance Company, No. (Iowa Ct. App. Feb. 22,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Law Update: Contracts &amp; Commercial Law</dc:title>
  <dc:creator>Reid Shepard</dc:creator>
  <cp:lastModifiedBy>Reid Shepard</cp:lastModifiedBy>
  <cp:revision>16</cp:revision>
  <dcterms:created xsi:type="dcterms:W3CDTF">2023-08-31T21:28:41Z</dcterms:created>
  <dcterms:modified xsi:type="dcterms:W3CDTF">2023-09-01T20:14:11Z</dcterms:modified>
</cp:coreProperties>
</file>