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4690" r:id="rId1"/>
  </p:sldMasterIdLst>
  <p:notesMasterIdLst>
    <p:notesMasterId r:id="rId46"/>
  </p:notesMasterIdLst>
  <p:handoutMasterIdLst>
    <p:handoutMasterId r:id="rId47"/>
  </p:handoutMasterIdLst>
  <p:sldIdLst>
    <p:sldId id="354" r:id="rId2"/>
    <p:sldId id="339" r:id="rId3"/>
    <p:sldId id="284" r:id="rId4"/>
    <p:sldId id="340" r:id="rId5"/>
    <p:sldId id="285" r:id="rId6"/>
    <p:sldId id="287" r:id="rId7"/>
    <p:sldId id="357" r:id="rId8"/>
    <p:sldId id="355" r:id="rId9"/>
    <p:sldId id="290" r:id="rId10"/>
    <p:sldId id="341" r:id="rId11"/>
    <p:sldId id="384" r:id="rId12"/>
    <p:sldId id="385" r:id="rId13"/>
    <p:sldId id="386" r:id="rId14"/>
    <p:sldId id="393" r:id="rId15"/>
    <p:sldId id="391" r:id="rId16"/>
    <p:sldId id="389" r:id="rId17"/>
    <p:sldId id="390" r:id="rId18"/>
    <p:sldId id="392" r:id="rId19"/>
    <p:sldId id="298" r:id="rId20"/>
    <p:sldId id="404" r:id="rId21"/>
    <p:sldId id="405" r:id="rId22"/>
    <p:sldId id="370" r:id="rId23"/>
    <p:sldId id="371" r:id="rId24"/>
    <p:sldId id="372" r:id="rId25"/>
    <p:sldId id="373" r:id="rId26"/>
    <p:sldId id="374" r:id="rId27"/>
    <p:sldId id="375" r:id="rId28"/>
    <p:sldId id="299" r:id="rId29"/>
    <p:sldId id="402" r:id="rId30"/>
    <p:sldId id="360" r:id="rId31"/>
    <p:sldId id="300" r:id="rId32"/>
    <p:sldId id="406" r:id="rId33"/>
    <p:sldId id="407" r:id="rId34"/>
    <p:sldId id="408" r:id="rId35"/>
    <p:sldId id="376" r:id="rId36"/>
    <p:sldId id="377" r:id="rId37"/>
    <p:sldId id="378" r:id="rId38"/>
    <p:sldId id="380" r:id="rId39"/>
    <p:sldId id="381" r:id="rId40"/>
    <p:sldId id="382" r:id="rId41"/>
    <p:sldId id="383" r:id="rId42"/>
    <p:sldId id="409" r:id="rId43"/>
    <p:sldId id="303" r:id="rId44"/>
    <p:sldId id="283" r:id="rId45"/>
  </p:sldIdLst>
  <p:sldSz cx="9144000" cy="6858000" type="screen4x3"/>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9">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17" autoAdjust="0"/>
    <p:restoredTop sz="94737" autoAdjust="0"/>
  </p:normalViewPr>
  <p:slideViewPr>
    <p:cSldViewPr>
      <p:cViewPr varScale="1">
        <p:scale>
          <a:sx n="85" d="100"/>
          <a:sy n="85" d="100"/>
        </p:scale>
        <p:origin x="96" y="1140"/>
      </p:cViewPr>
      <p:guideLst>
        <p:guide orient="horz" pos="2160"/>
        <p:guide pos="2880"/>
      </p:guideLst>
    </p:cSldViewPr>
  </p:slideViewPr>
  <p:outlineViewPr>
    <p:cViewPr>
      <p:scale>
        <a:sx n="33" d="100"/>
        <a:sy n="33" d="100"/>
      </p:scale>
      <p:origin x="0" y="3579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28" d="100"/>
          <a:sy n="28" d="100"/>
        </p:scale>
        <p:origin x="-1266" y="-78"/>
      </p:cViewPr>
      <p:guideLst>
        <p:guide orient="horz" pos="2929"/>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1"/>
            <a:ext cx="2971800" cy="465138"/>
          </a:xfrm>
          <a:prstGeom prst="rect">
            <a:avLst/>
          </a:prstGeom>
          <a:noFill/>
          <a:ln w="9525">
            <a:noFill/>
            <a:miter lim="800000"/>
            <a:headEnd/>
            <a:tailEnd/>
          </a:ln>
          <a:effectLst/>
        </p:spPr>
        <p:txBody>
          <a:bodyPr vert="horz" wrap="square" lIns="91632" tIns="45816" rIns="91632" bIns="45816" numCol="1" anchor="t" anchorCtr="0" compatLnSpc="1">
            <a:prstTxWarp prst="textNoShape">
              <a:avLst/>
            </a:prstTxWarp>
          </a:bodyPr>
          <a:lstStyle>
            <a:lvl1pPr>
              <a:defRPr sz="1200"/>
            </a:lvl1pPr>
          </a:lstStyle>
          <a:p>
            <a:pPr>
              <a:defRPr/>
            </a:pPr>
            <a:endParaRPr lang="en-US"/>
          </a:p>
        </p:txBody>
      </p:sp>
      <p:sp>
        <p:nvSpPr>
          <p:cNvPr id="21507" name="Rectangle 3"/>
          <p:cNvSpPr>
            <a:spLocks noGrp="1" noChangeArrowheads="1"/>
          </p:cNvSpPr>
          <p:nvPr>
            <p:ph type="dt" sz="quarter" idx="1"/>
          </p:nvPr>
        </p:nvSpPr>
        <p:spPr bwMode="auto">
          <a:xfrm>
            <a:off x="3886200" y="1"/>
            <a:ext cx="2971800" cy="465138"/>
          </a:xfrm>
          <a:prstGeom prst="rect">
            <a:avLst/>
          </a:prstGeom>
          <a:noFill/>
          <a:ln w="9525">
            <a:noFill/>
            <a:miter lim="800000"/>
            <a:headEnd/>
            <a:tailEnd/>
          </a:ln>
          <a:effectLst/>
        </p:spPr>
        <p:txBody>
          <a:bodyPr vert="horz" wrap="square" lIns="91632" tIns="45816" rIns="91632" bIns="45816" numCol="1" anchor="t" anchorCtr="0" compatLnSpc="1">
            <a:prstTxWarp prst="textNoShape">
              <a:avLst/>
            </a:prstTxWarp>
          </a:bodyPr>
          <a:lstStyle>
            <a:lvl1pPr algn="r">
              <a:defRPr sz="1200"/>
            </a:lvl1pPr>
          </a:lstStyle>
          <a:p>
            <a:pPr>
              <a:defRPr/>
            </a:pPr>
            <a:endParaRPr lang="en-US"/>
          </a:p>
        </p:txBody>
      </p:sp>
      <p:sp>
        <p:nvSpPr>
          <p:cNvPr id="21508" name="Rectangle 4"/>
          <p:cNvSpPr>
            <a:spLocks noGrp="1" noChangeArrowheads="1"/>
          </p:cNvSpPr>
          <p:nvPr>
            <p:ph type="ftr" sz="quarter" idx="2"/>
          </p:nvPr>
        </p:nvSpPr>
        <p:spPr bwMode="auto">
          <a:xfrm>
            <a:off x="0" y="8831264"/>
            <a:ext cx="2971800" cy="465137"/>
          </a:xfrm>
          <a:prstGeom prst="rect">
            <a:avLst/>
          </a:prstGeom>
          <a:noFill/>
          <a:ln w="9525">
            <a:noFill/>
            <a:miter lim="800000"/>
            <a:headEnd/>
            <a:tailEnd/>
          </a:ln>
          <a:effectLst/>
        </p:spPr>
        <p:txBody>
          <a:bodyPr vert="horz" wrap="square" lIns="91632" tIns="45816" rIns="91632" bIns="45816" numCol="1" anchor="b" anchorCtr="0" compatLnSpc="1">
            <a:prstTxWarp prst="textNoShape">
              <a:avLst/>
            </a:prstTxWarp>
          </a:bodyPr>
          <a:lstStyle>
            <a:lvl1pPr>
              <a:defRPr sz="1200"/>
            </a:lvl1pPr>
          </a:lstStyle>
          <a:p>
            <a:pPr>
              <a:defRPr/>
            </a:pPr>
            <a:endParaRPr lang="en-US"/>
          </a:p>
        </p:txBody>
      </p:sp>
      <p:sp>
        <p:nvSpPr>
          <p:cNvPr id="21509" name="Rectangle 5"/>
          <p:cNvSpPr>
            <a:spLocks noGrp="1" noChangeArrowheads="1"/>
          </p:cNvSpPr>
          <p:nvPr>
            <p:ph type="sldNum" sz="quarter" idx="3"/>
          </p:nvPr>
        </p:nvSpPr>
        <p:spPr bwMode="auto">
          <a:xfrm>
            <a:off x="3886200" y="8831264"/>
            <a:ext cx="2971800" cy="465137"/>
          </a:xfrm>
          <a:prstGeom prst="rect">
            <a:avLst/>
          </a:prstGeom>
          <a:noFill/>
          <a:ln w="9525">
            <a:noFill/>
            <a:miter lim="800000"/>
            <a:headEnd/>
            <a:tailEnd/>
          </a:ln>
          <a:effectLst/>
        </p:spPr>
        <p:txBody>
          <a:bodyPr vert="horz" wrap="square" lIns="91632" tIns="45816" rIns="91632" bIns="45816" numCol="1" anchor="b" anchorCtr="0" compatLnSpc="1">
            <a:prstTxWarp prst="textNoShape">
              <a:avLst/>
            </a:prstTxWarp>
          </a:bodyPr>
          <a:lstStyle>
            <a:lvl1pPr algn="r">
              <a:defRPr sz="1200"/>
            </a:lvl1pPr>
          </a:lstStyle>
          <a:p>
            <a:pPr>
              <a:defRPr/>
            </a:pPr>
            <a:fld id="{2892B309-23AF-42CD-B980-68E845C35E16}" type="slidenum">
              <a:rPr lang="en-US"/>
              <a:pPr>
                <a:defRPr/>
              </a:pPr>
              <a:t>‹#›</a:t>
            </a:fld>
            <a:endParaRPr lang="en-US"/>
          </a:p>
        </p:txBody>
      </p:sp>
    </p:spTree>
    <p:extLst>
      <p:ext uri="{BB962C8B-B14F-4D97-AF65-F5344CB8AC3E}">
        <p14:creationId xmlns:p14="http://schemas.microsoft.com/office/powerpoint/2010/main" val="39838507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1"/>
            <a:ext cx="2971800" cy="465138"/>
          </a:xfrm>
          <a:prstGeom prst="rect">
            <a:avLst/>
          </a:prstGeom>
          <a:noFill/>
          <a:ln w="9525">
            <a:noFill/>
            <a:miter lim="800000"/>
            <a:headEnd/>
            <a:tailEnd/>
          </a:ln>
          <a:effectLst/>
        </p:spPr>
        <p:txBody>
          <a:bodyPr vert="horz" wrap="square" lIns="91632" tIns="45816" rIns="91632" bIns="45816" numCol="1" anchor="t" anchorCtr="0" compatLnSpc="1">
            <a:prstTxWarp prst="textNoShape">
              <a:avLst/>
            </a:prstTxWarp>
          </a:bodyPr>
          <a:lstStyle>
            <a:lvl1pPr>
              <a:defRPr sz="1200"/>
            </a:lvl1pPr>
          </a:lstStyle>
          <a:p>
            <a:pPr>
              <a:defRPr/>
            </a:pPr>
            <a:endParaRPr lang="en-US"/>
          </a:p>
        </p:txBody>
      </p:sp>
      <p:sp>
        <p:nvSpPr>
          <p:cNvPr id="19459" name="Rectangle 3"/>
          <p:cNvSpPr>
            <a:spLocks noGrp="1" noChangeArrowheads="1"/>
          </p:cNvSpPr>
          <p:nvPr>
            <p:ph type="dt" idx="1"/>
          </p:nvPr>
        </p:nvSpPr>
        <p:spPr bwMode="auto">
          <a:xfrm>
            <a:off x="3886200" y="1"/>
            <a:ext cx="2971800" cy="465138"/>
          </a:xfrm>
          <a:prstGeom prst="rect">
            <a:avLst/>
          </a:prstGeom>
          <a:noFill/>
          <a:ln w="9525">
            <a:noFill/>
            <a:miter lim="800000"/>
            <a:headEnd/>
            <a:tailEnd/>
          </a:ln>
          <a:effectLst/>
        </p:spPr>
        <p:txBody>
          <a:bodyPr vert="horz" wrap="square" lIns="91632" tIns="45816" rIns="91632" bIns="45816" numCol="1" anchor="t" anchorCtr="0" compatLnSpc="1">
            <a:prstTxWarp prst="textNoShape">
              <a:avLst/>
            </a:prstTxWarp>
          </a:bodyPr>
          <a:lstStyle>
            <a:lvl1pPr algn="r">
              <a:defRPr sz="1200"/>
            </a:lvl1pPr>
          </a:lstStyle>
          <a:p>
            <a:pPr>
              <a:defRPr/>
            </a:pPr>
            <a:endParaRPr lang="en-US"/>
          </a:p>
        </p:txBody>
      </p:sp>
      <p:sp>
        <p:nvSpPr>
          <p:cNvPr id="57348"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lvl="0"/>
            <a:endParaRPr lang="en-US" noProof="0"/>
          </a:p>
        </p:txBody>
      </p:sp>
      <p:sp>
        <p:nvSpPr>
          <p:cNvPr id="19461" name="Rectangle 5"/>
          <p:cNvSpPr>
            <a:spLocks noGrp="1" noChangeArrowheads="1"/>
          </p:cNvSpPr>
          <p:nvPr>
            <p:ph type="body" sz="quarter" idx="3"/>
          </p:nvPr>
        </p:nvSpPr>
        <p:spPr bwMode="auto">
          <a:xfrm>
            <a:off x="914400" y="4416425"/>
            <a:ext cx="5029200" cy="4183063"/>
          </a:xfrm>
          <a:prstGeom prst="rect">
            <a:avLst/>
          </a:prstGeom>
          <a:noFill/>
          <a:ln w="9525">
            <a:noFill/>
            <a:miter lim="800000"/>
            <a:headEnd/>
            <a:tailEnd/>
          </a:ln>
          <a:effectLst/>
        </p:spPr>
        <p:txBody>
          <a:bodyPr vert="horz" wrap="square" lIns="91632" tIns="45816" rIns="91632" bIns="4581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9462" name="Rectangle 6"/>
          <p:cNvSpPr>
            <a:spLocks noGrp="1" noChangeArrowheads="1"/>
          </p:cNvSpPr>
          <p:nvPr>
            <p:ph type="ftr" sz="quarter" idx="4"/>
          </p:nvPr>
        </p:nvSpPr>
        <p:spPr bwMode="auto">
          <a:xfrm>
            <a:off x="0" y="8831264"/>
            <a:ext cx="2971800" cy="465137"/>
          </a:xfrm>
          <a:prstGeom prst="rect">
            <a:avLst/>
          </a:prstGeom>
          <a:noFill/>
          <a:ln w="9525">
            <a:noFill/>
            <a:miter lim="800000"/>
            <a:headEnd/>
            <a:tailEnd/>
          </a:ln>
          <a:effectLst/>
        </p:spPr>
        <p:txBody>
          <a:bodyPr vert="horz" wrap="square" lIns="91632" tIns="45816" rIns="91632" bIns="45816" numCol="1" anchor="b" anchorCtr="0" compatLnSpc="1">
            <a:prstTxWarp prst="textNoShape">
              <a:avLst/>
            </a:prstTxWarp>
          </a:bodyPr>
          <a:lstStyle>
            <a:lvl1pPr>
              <a:defRPr sz="1200"/>
            </a:lvl1pPr>
          </a:lstStyle>
          <a:p>
            <a:pPr>
              <a:defRPr/>
            </a:pPr>
            <a:endParaRPr lang="en-US"/>
          </a:p>
        </p:txBody>
      </p:sp>
      <p:sp>
        <p:nvSpPr>
          <p:cNvPr id="19463" name="Rectangle 7"/>
          <p:cNvSpPr>
            <a:spLocks noGrp="1" noChangeArrowheads="1"/>
          </p:cNvSpPr>
          <p:nvPr>
            <p:ph type="sldNum" sz="quarter" idx="5"/>
          </p:nvPr>
        </p:nvSpPr>
        <p:spPr bwMode="auto">
          <a:xfrm>
            <a:off x="3886200" y="8831264"/>
            <a:ext cx="2971800" cy="465137"/>
          </a:xfrm>
          <a:prstGeom prst="rect">
            <a:avLst/>
          </a:prstGeom>
          <a:noFill/>
          <a:ln w="9525">
            <a:noFill/>
            <a:miter lim="800000"/>
            <a:headEnd/>
            <a:tailEnd/>
          </a:ln>
          <a:effectLst/>
        </p:spPr>
        <p:txBody>
          <a:bodyPr vert="horz" wrap="square" lIns="91632" tIns="45816" rIns="91632" bIns="45816" numCol="1" anchor="b" anchorCtr="0" compatLnSpc="1">
            <a:prstTxWarp prst="textNoShape">
              <a:avLst/>
            </a:prstTxWarp>
          </a:bodyPr>
          <a:lstStyle>
            <a:lvl1pPr algn="r">
              <a:defRPr sz="1200"/>
            </a:lvl1pPr>
          </a:lstStyle>
          <a:p>
            <a:pPr>
              <a:defRPr/>
            </a:pPr>
            <a:fld id="{7600E29E-9A8F-435B-AF42-47DE8BCA29DE}" type="slidenum">
              <a:rPr lang="en-US"/>
              <a:pPr>
                <a:defRPr/>
              </a:pPr>
              <a:t>‹#›</a:t>
            </a:fld>
            <a:endParaRPr lang="en-US"/>
          </a:p>
        </p:txBody>
      </p:sp>
    </p:spTree>
    <p:extLst>
      <p:ext uri="{BB962C8B-B14F-4D97-AF65-F5344CB8AC3E}">
        <p14:creationId xmlns:p14="http://schemas.microsoft.com/office/powerpoint/2010/main" val="31600539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75736E-9C6D-4AF1-BE0A-D2567ED6F65A}" type="slidenum">
              <a:rPr lang="en-US" altLang="en-US"/>
              <a:pPr/>
              <a:t>2</a:t>
            </a:fld>
            <a:endParaRPr lang="en-US" altLang="en-US"/>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17C3A4-93E2-4946-B84A-4739CC328E0A}" type="slidenum">
              <a:rPr lang="en-US" altLang="en-US"/>
              <a:pPr/>
              <a:t>11</a:t>
            </a:fld>
            <a:endParaRPr lang="en-US" alt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3839568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17C3A4-93E2-4946-B84A-4739CC328E0A}" type="slidenum">
              <a:rPr lang="en-US" altLang="en-US"/>
              <a:pPr/>
              <a:t>12</a:t>
            </a:fld>
            <a:endParaRPr lang="en-US" alt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0046983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17C3A4-93E2-4946-B84A-4739CC328E0A}" type="slidenum">
              <a:rPr lang="en-US" altLang="en-US"/>
              <a:pPr/>
              <a:t>13</a:t>
            </a:fld>
            <a:endParaRPr lang="en-US" alt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223741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17C3A4-93E2-4946-B84A-4739CC328E0A}" type="slidenum">
              <a:rPr lang="en-US" altLang="en-US"/>
              <a:pPr/>
              <a:t>14</a:t>
            </a:fld>
            <a:endParaRPr lang="en-US" alt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802414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17C3A4-93E2-4946-B84A-4739CC328E0A}" type="slidenum">
              <a:rPr lang="en-US" altLang="en-US"/>
              <a:pPr/>
              <a:t>15</a:t>
            </a:fld>
            <a:endParaRPr lang="en-US" alt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9951384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17C3A4-93E2-4946-B84A-4739CC328E0A}" type="slidenum">
              <a:rPr lang="en-US" altLang="en-US"/>
              <a:pPr/>
              <a:t>16</a:t>
            </a:fld>
            <a:endParaRPr lang="en-US" alt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1558814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17C3A4-93E2-4946-B84A-4739CC328E0A}" type="slidenum">
              <a:rPr lang="en-US" altLang="en-US"/>
              <a:pPr/>
              <a:t>17</a:t>
            </a:fld>
            <a:endParaRPr lang="en-US" alt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0790499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5AACFE-D1A4-41F5-88A3-7462D271CA4C}" type="slidenum">
              <a:rPr lang="en-US" altLang="en-US"/>
              <a:pPr/>
              <a:t>18</a:t>
            </a:fld>
            <a:endParaRPr lang="en-US" altLang="en-US"/>
          </a:p>
        </p:txBody>
      </p:sp>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6004328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B2ED81EC-2A19-4937-B516-0324F90A9250}" type="slidenum">
              <a:rPr lang="en-US" smtClean="0"/>
              <a:pPr/>
              <a:t>19</a:t>
            </a:fld>
            <a:endParaRPr lang="en-US"/>
          </a:p>
        </p:txBody>
      </p:sp>
      <p:sp>
        <p:nvSpPr>
          <p:cNvPr id="76803" name="Rectangle 2"/>
          <p:cNvSpPr>
            <a:spLocks noGrp="1" noRot="1" noChangeAspect="1" noChangeArrowheads="1" noTextEdit="1"/>
          </p:cNvSpPr>
          <p:nvPr>
            <p:ph type="sldImg"/>
          </p:nvPr>
        </p:nvSpPr>
        <p:spPr>
          <a:noFill/>
        </p:spPr>
      </p:sp>
      <p:sp>
        <p:nvSpPr>
          <p:cNvPr id="76804"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5AACFE-D1A4-41F5-88A3-7462D271CA4C}" type="slidenum">
              <a:rPr lang="en-US" altLang="en-US"/>
              <a:pPr/>
              <a:t>22</a:t>
            </a:fld>
            <a:endParaRPr lang="en-US" altLang="en-US"/>
          </a:p>
        </p:txBody>
      </p:sp>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938952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D684BC3D-9D65-4F34-BA11-D8B5C9BC4417}" type="slidenum">
              <a:rPr lang="en-US" smtClean="0"/>
              <a:pPr/>
              <a:t>3</a:t>
            </a:fld>
            <a:endParaRPr lang="en-US"/>
          </a:p>
        </p:txBody>
      </p:sp>
      <p:sp>
        <p:nvSpPr>
          <p:cNvPr id="61443" name="Rectangle 2"/>
          <p:cNvSpPr>
            <a:spLocks noGrp="1" noRot="1" noChangeAspect="1" noChangeArrowheads="1" noTextEdit="1"/>
          </p:cNvSpPr>
          <p:nvPr>
            <p:ph type="sldImg"/>
          </p:nvPr>
        </p:nvSpPr>
        <p:spPr>
          <a:noFill/>
        </p:spPr>
      </p:sp>
      <p:sp>
        <p:nvSpPr>
          <p:cNvPr id="61444"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5AACFE-D1A4-41F5-88A3-7462D271CA4C}" type="slidenum">
              <a:rPr lang="en-US" altLang="en-US"/>
              <a:pPr/>
              <a:t>23</a:t>
            </a:fld>
            <a:endParaRPr lang="en-US" altLang="en-US"/>
          </a:p>
        </p:txBody>
      </p:sp>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2182405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5AACFE-D1A4-41F5-88A3-7462D271CA4C}" type="slidenum">
              <a:rPr lang="en-US" altLang="en-US"/>
              <a:pPr/>
              <a:t>24</a:t>
            </a:fld>
            <a:endParaRPr lang="en-US" altLang="en-US"/>
          </a:p>
        </p:txBody>
      </p:sp>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39738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5AACFE-D1A4-41F5-88A3-7462D271CA4C}" type="slidenum">
              <a:rPr lang="en-US" altLang="en-US"/>
              <a:pPr/>
              <a:t>25</a:t>
            </a:fld>
            <a:endParaRPr lang="en-US" altLang="en-US"/>
          </a:p>
        </p:txBody>
      </p:sp>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6110851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5AACFE-D1A4-41F5-88A3-7462D271CA4C}" type="slidenum">
              <a:rPr lang="en-US" altLang="en-US"/>
              <a:pPr/>
              <a:t>26</a:t>
            </a:fld>
            <a:endParaRPr lang="en-US" altLang="en-US"/>
          </a:p>
        </p:txBody>
      </p:sp>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6150007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5AACFE-D1A4-41F5-88A3-7462D271CA4C}" type="slidenum">
              <a:rPr lang="en-US" altLang="en-US"/>
              <a:pPr/>
              <a:t>27</a:t>
            </a:fld>
            <a:endParaRPr lang="en-US" altLang="en-US"/>
          </a:p>
        </p:txBody>
      </p:sp>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555931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657DEFDF-A28D-4E8B-96C7-39D91CC2A9E3}" type="slidenum">
              <a:rPr lang="en-US" smtClean="0"/>
              <a:pPr/>
              <a:t>28</a:t>
            </a:fld>
            <a:endParaRPr lang="en-US"/>
          </a:p>
        </p:txBody>
      </p:sp>
      <p:sp>
        <p:nvSpPr>
          <p:cNvPr id="77827" name="Rectangle 2"/>
          <p:cNvSpPr>
            <a:spLocks noGrp="1" noRot="1" noChangeAspect="1" noChangeArrowheads="1" noTextEdit="1"/>
          </p:cNvSpPr>
          <p:nvPr>
            <p:ph type="sldImg"/>
          </p:nvPr>
        </p:nvSpPr>
        <p:spPr>
          <a:noFill/>
        </p:spPr>
      </p:sp>
      <p:sp>
        <p:nvSpPr>
          <p:cNvPr id="77828"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6020425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657DEFDF-A28D-4E8B-96C7-39D91CC2A9E3}" type="slidenum">
              <a:rPr lang="en-US" smtClean="0"/>
              <a:pPr/>
              <a:t>30</a:t>
            </a:fld>
            <a:endParaRPr lang="en-US"/>
          </a:p>
        </p:txBody>
      </p:sp>
      <p:sp>
        <p:nvSpPr>
          <p:cNvPr id="77827" name="Rectangle 2"/>
          <p:cNvSpPr>
            <a:spLocks noGrp="1" noRot="1" noChangeAspect="1" noChangeArrowheads="1" noTextEdit="1"/>
          </p:cNvSpPr>
          <p:nvPr>
            <p:ph type="sldImg"/>
          </p:nvPr>
        </p:nvSpPr>
        <p:spPr>
          <a:noFill/>
        </p:spPr>
      </p:sp>
      <p:sp>
        <p:nvSpPr>
          <p:cNvPr id="77828"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3646062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B9D1FE83-77F9-4022-B8F1-E507139CDB21}" type="slidenum">
              <a:rPr lang="en-US" smtClean="0"/>
              <a:pPr/>
              <a:t>31</a:t>
            </a:fld>
            <a:endParaRPr lang="en-US"/>
          </a:p>
        </p:txBody>
      </p:sp>
      <p:sp>
        <p:nvSpPr>
          <p:cNvPr id="79875" name="Rectangle 2"/>
          <p:cNvSpPr>
            <a:spLocks noGrp="1" noRot="1" noChangeAspect="1" noChangeArrowheads="1" noTextEdit="1"/>
          </p:cNvSpPr>
          <p:nvPr>
            <p:ph type="sldImg"/>
          </p:nvPr>
        </p:nvSpPr>
        <p:spPr>
          <a:noFill/>
        </p:spPr>
      </p:sp>
      <p:sp>
        <p:nvSpPr>
          <p:cNvPr id="79876"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94313640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5AACFE-D1A4-41F5-88A3-7462D271CA4C}" type="slidenum">
              <a:rPr lang="en-US" altLang="en-US"/>
              <a:pPr/>
              <a:t>35</a:t>
            </a:fld>
            <a:endParaRPr lang="en-US" altLang="en-US"/>
          </a:p>
        </p:txBody>
      </p:sp>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42507532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5AACFE-D1A4-41F5-88A3-7462D271CA4C}" type="slidenum">
              <a:rPr lang="en-US" altLang="en-US"/>
              <a:pPr/>
              <a:t>36</a:t>
            </a:fld>
            <a:endParaRPr lang="en-US" altLang="en-US"/>
          </a:p>
        </p:txBody>
      </p:sp>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41250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987AED-48C0-49D2-A6D0-20531EA832F9}" type="slidenum">
              <a:rPr lang="en-US" altLang="en-US"/>
              <a:pPr/>
              <a:t>4</a:t>
            </a:fld>
            <a:endParaRPr lang="en-US" altLang="en-US"/>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5AACFE-D1A4-41F5-88A3-7462D271CA4C}" type="slidenum">
              <a:rPr lang="en-US" altLang="en-US"/>
              <a:pPr/>
              <a:t>37</a:t>
            </a:fld>
            <a:endParaRPr lang="en-US" altLang="en-US"/>
          </a:p>
        </p:txBody>
      </p:sp>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06692816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5AACFE-D1A4-41F5-88A3-7462D271CA4C}" type="slidenum">
              <a:rPr lang="en-US" altLang="en-US"/>
              <a:pPr/>
              <a:t>38</a:t>
            </a:fld>
            <a:endParaRPr lang="en-US" altLang="en-US"/>
          </a:p>
        </p:txBody>
      </p:sp>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3896743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5AACFE-D1A4-41F5-88A3-7462D271CA4C}" type="slidenum">
              <a:rPr lang="en-US" altLang="en-US"/>
              <a:pPr/>
              <a:t>39</a:t>
            </a:fld>
            <a:endParaRPr lang="en-US" altLang="en-US"/>
          </a:p>
        </p:txBody>
      </p:sp>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88758348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5AACFE-D1A4-41F5-88A3-7462D271CA4C}" type="slidenum">
              <a:rPr lang="en-US" altLang="en-US"/>
              <a:pPr/>
              <a:t>40</a:t>
            </a:fld>
            <a:endParaRPr lang="en-US" altLang="en-US"/>
          </a:p>
        </p:txBody>
      </p:sp>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04988535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5AACFE-D1A4-41F5-88A3-7462D271CA4C}" type="slidenum">
              <a:rPr lang="en-US" altLang="en-US"/>
              <a:pPr/>
              <a:t>41</a:t>
            </a:fld>
            <a:endParaRPr lang="en-US" altLang="en-US"/>
          </a:p>
        </p:txBody>
      </p:sp>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8038104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fld id="{2D1CDE2A-4313-401D-A81E-1724AC004162}" type="slidenum">
              <a:rPr lang="en-US" smtClean="0"/>
              <a:pPr/>
              <a:t>43</a:t>
            </a:fld>
            <a:endParaRPr lang="en-US"/>
          </a:p>
        </p:txBody>
      </p:sp>
      <p:sp>
        <p:nvSpPr>
          <p:cNvPr id="100355" name="Rectangle 2"/>
          <p:cNvSpPr>
            <a:spLocks noGrp="1" noRot="1" noChangeAspect="1" noChangeArrowheads="1" noTextEdit="1"/>
          </p:cNvSpPr>
          <p:nvPr>
            <p:ph type="sldImg"/>
          </p:nvPr>
        </p:nvSpPr>
        <p:spPr>
          <a:noFill/>
        </p:spPr>
      </p:sp>
      <p:sp>
        <p:nvSpPr>
          <p:cNvPr id="10035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p:spPr>
        <p:txBody>
          <a:bodyPr/>
          <a:lstStyle/>
          <a:p>
            <a:fld id="{FCF4C705-BBAC-409C-924F-2CB5FB19D918}" type="slidenum">
              <a:rPr lang="en-US" smtClean="0"/>
              <a:pPr/>
              <a:t>44</a:t>
            </a:fld>
            <a:endParaRPr lang="en-US"/>
          </a:p>
        </p:txBody>
      </p:sp>
      <p:sp>
        <p:nvSpPr>
          <p:cNvPr id="112643" name="Rectangle 2"/>
          <p:cNvSpPr>
            <a:spLocks noGrp="1" noRot="1" noChangeAspect="1" noChangeArrowheads="1" noTextEdit="1"/>
          </p:cNvSpPr>
          <p:nvPr>
            <p:ph type="sldImg"/>
          </p:nvPr>
        </p:nvSpPr>
        <p:spPr>
          <a:noFill/>
        </p:spPr>
      </p:sp>
      <p:sp>
        <p:nvSpPr>
          <p:cNvPr id="112644"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66BB9F02-1C02-4F95-902A-F1EBEC9D71E2}" type="slidenum">
              <a:rPr lang="en-US" smtClean="0"/>
              <a:pPr/>
              <a:t>5</a:t>
            </a:fld>
            <a:endParaRPr lang="en-US"/>
          </a:p>
        </p:txBody>
      </p:sp>
      <p:sp>
        <p:nvSpPr>
          <p:cNvPr id="62467" name="Rectangle 2"/>
          <p:cNvSpPr>
            <a:spLocks noGrp="1" noRot="1" noChangeAspect="1" noChangeArrowheads="1" noTextEdit="1"/>
          </p:cNvSpPr>
          <p:nvPr>
            <p:ph type="sldImg"/>
          </p:nvPr>
        </p:nvSpPr>
        <p:spPr>
          <a:noFill/>
        </p:spPr>
      </p:sp>
      <p:sp>
        <p:nvSpPr>
          <p:cNvPr id="62468"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70A961E5-09D9-44C3-BF6F-5B2C708A5968}" type="slidenum">
              <a:rPr lang="en-US" smtClean="0"/>
              <a:pPr/>
              <a:t>6</a:t>
            </a:fld>
            <a:endParaRPr lang="en-US"/>
          </a:p>
        </p:txBody>
      </p:sp>
      <p:sp>
        <p:nvSpPr>
          <p:cNvPr id="63491" name="Rectangle 2"/>
          <p:cNvSpPr>
            <a:spLocks noGrp="1" noRot="1" noChangeAspect="1" noChangeArrowheads="1" noTextEdit="1"/>
          </p:cNvSpPr>
          <p:nvPr>
            <p:ph type="sldImg"/>
          </p:nvPr>
        </p:nvSpPr>
        <p:spPr>
          <a:noFill/>
        </p:spPr>
      </p:sp>
      <p:sp>
        <p:nvSpPr>
          <p:cNvPr id="63492"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70A961E5-09D9-44C3-BF6F-5B2C708A5968}" type="slidenum">
              <a:rPr lang="en-US" smtClean="0"/>
              <a:pPr/>
              <a:t>7</a:t>
            </a:fld>
            <a:endParaRPr lang="en-US"/>
          </a:p>
        </p:txBody>
      </p:sp>
      <p:sp>
        <p:nvSpPr>
          <p:cNvPr id="63491" name="Rectangle 2"/>
          <p:cNvSpPr>
            <a:spLocks noGrp="1" noRot="1" noChangeAspect="1" noChangeArrowheads="1" noTextEdit="1"/>
          </p:cNvSpPr>
          <p:nvPr>
            <p:ph type="sldImg"/>
          </p:nvPr>
        </p:nvSpPr>
        <p:spPr>
          <a:noFill/>
        </p:spPr>
      </p:sp>
      <p:sp>
        <p:nvSpPr>
          <p:cNvPr id="63492"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7741912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70A961E5-09D9-44C3-BF6F-5B2C708A5968}" type="slidenum">
              <a:rPr lang="en-US" smtClean="0"/>
              <a:pPr/>
              <a:t>8</a:t>
            </a:fld>
            <a:endParaRPr lang="en-US"/>
          </a:p>
        </p:txBody>
      </p:sp>
      <p:sp>
        <p:nvSpPr>
          <p:cNvPr id="63491" name="Rectangle 2"/>
          <p:cNvSpPr>
            <a:spLocks noGrp="1" noRot="1" noChangeAspect="1" noChangeArrowheads="1" noTextEdit="1"/>
          </p:cNvSpPr>
          <p:nvPr>
            <p:ph type="sldImg"/>
          </p:nvPr>
        </p:nvSpPr>
        <p:spPr>
          <a:noFill/>
        </p:spPr>
      </p:sp>
      <p:sp>
        <p:nvSpPr>
          <p:cNvPr id="63492"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6829005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3F7B2324-1F9F-4AB6-AEEB-5FF728443360}" type="slidenum">
              <a:rPr lang="en-US" smtClean="0"/>
              <a:pPr/>
              <a:t>9</a:t>
            </a:fld>
            <a:endParaRPr lang="en-US"/>
          </a:p>
        </p:txBody>
      </p:sp>
      <p:sp>
        <p:nvSpPr>
          <p:cNvPr id="66563" name="Rectangle 2"/>
          <p:cNvSpPr>
            <a:spLocks noGrp="1" noRot="1" noChangeAspect="1" noChangeArrowheads="1" noTextEdit="1"/>
          </p:cNvSpPr>
          <p:nvPr>
            <p:ph type="sldImg"/>
          </p:nvPr>
        </p:nvSpPr>
        <p:spPr>
          <a:noFill/>
        </p:spPr>
      </p:sp>
      <p:sp>
        <p:nvSpPr>
          <p:cNvPr id="66564"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17C3A4-93E2-4946-B84A-4739CC328E0A}" type="slidenum">
              <a:rPr lang="en-US" altLang="en-US"/>
              <a:pPr/>
              <a:t>10</a:t>
            </a:fld>
            <a:endParaRPr lang="en-US" alt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solidFill>
                  <a:schemeClr val="bg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pPr>
              <a:defRPr/>
            </a:pPr>
            <a:endParaRPr lang="en-US"/>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pPr>
              <a:defRPr/>
            </a:pPr>
            <a:endParaRPr lang="en-US"/>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pPr>
              <a:defRPr/>
            </a:pPr>
            <a:fld id="{B146BB59-D099-4ABE-AD4B-04E889089E62}" type="slidenum">
              <a:rPr lang="en-US" smtClean="0"/>
              <a:pPr>
                <a:defRPr/>
              </a:pPr>
              <a:t>‹#›</a:t>
            </a:fld>
            <a:endParaRPr lang="en-US"/>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668981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AB81125-F381-48ED-8206-D92696635115}" type="slidenum">
              <a:rPr lang="en-US" smtClean="0"/>
              <a:pPr>
                <a:defRPr/>
              </a:pPr>
              <a:t>‹#›</a:t>
            </a:fld>
            <a:endParaRPr lang="en-US"/>
          </a:p>
        </p:txBody>
      </p:sp>
    </p:spTree>
    <p:extLst>
      <p:ext uri="{BB962C8B-B14F-4D97-AF65-F5344CB8AC3E}">
        <p14:creationId xmlns:p14="http://schemas.microsoft.com/office/powerpoint/2010/main" val="3065847242"/>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AB81125-F381-48ED-8206-D92696635115}" type="slidenum">
              <a:rPr lang="en-US" smtClean="0"/>
              <a:pPr>
                <a:defRPr/>
              </a:pPr>
              <a:t>‹#›</a:t>
            </a:fld>
            <a:endParaRPr lang="en-US"/>
          </a:p>
        </p:txBody>
      </p:sp>
    </p:spTree>
    <p:extLst>
      <p:ext uri="{BB962C8B-B14F-4D97-AF65-F5344CB8AC3E}">
        <p14:creationId xmlns:p14="http://schemas.microsoft.com/office/powerpoint/2010/main" val="1439712080"/>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AB81125-F381-48ED-8206-D92696635115}" type="slidenum">
              <a:rPr lang="en-US" smtClean="0"/>
              <a:pPr>
                <a:defRPr/>
              </a:pPr>
              <a:t>‹#›</a:t>
            </a:fld>
            <a:endParaRPr lang="en-US"/>
          </a:p>
        </p:txBody>
      </p:sp>
    </p:spTree>
    <p:extLst>
      <p:ext uri="{BB962C8B-B14F-4D97-AF65-F5344CB8AC3E}">
        <p14:creationId xmlns:p14="http://schemas.microsoft.com/office/powerpoint/2010/main" val="2927799597"/>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pPr>
              <a:defRPr/>
            </a:pPr>
            <a:endParaRPr lang="en-US"/>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pPr>
              <a:defRPr/>
            </a:pPr>
            <a:endParaRPr lang="en-US"/>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pPr>
              <a:defRPr/>
            </a:pPr>
            <a:fld id="{8BBFD50F-DC67-46AD-B769-7A61ECB89474}" type="slidenum">
              <a:rPr lang="en-US" smtClean="0"/>
              <a:pPr>
                <a:defRPr/>
              </a:pPr>
              <a:t>‹#›</a:t>
            </a:fld>
            <a:endParaRPr lang="en-US"/>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extLst>
      <p:ext uri="{BB962C8B-B14F-4D97-AF65-F5344CB8AC3E}">
        <p14:creationId xmlns:p14="http://schemas.microsoft.com/office/powerpoint/2010/main" val="352247418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AB81125-F381-48ED-8206-D92696635115}" type="slidenum">
              <a:rPr lang="en-US" smtClean="0"/>
              <a:pPr>
                <a:defRPr/>
              </a:pPr>
              <a:t>‹#›</a:t>
            </a:fld>
            <a:endParaRPr lang="en-US"/>
          </a:p>
        </p:txBody>
      </p:sp>
    </p:spTree>
    <p:extLst>
      <p:ext uri="{BB962C8B-B14F-4D97-AF65-F5344CB8AC3E}">
        <p14:creationId xmlns:p14="http://schemas.microsoft.com/office/powerpoint/2010/main" val="3736586186"/>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0AB81125-F381-48ED-8206-D92696635115}" type="slidenum">
              <a:rPr lang="en-US" smtClean="0"/>
              <a:pPr>
                <a:defRPr/>
              </a:pPr>
              <a:t>‹#›</a:t>
            </a:fld>
            <a:endParaRPr lang="en-US"/>
          </a:p>
        </p:txBody>
      </p:sp>
    </p:spTree>
    <p:extLst>
      <p:ext uri="{BB962C8B-B14F-4D97-AF65-F5344CB8AC3E}">
        <p14:creationId xmlns:p14="http://schemas.microsoft.com/office/powerpoint/2010/main" val="346357269"/>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928DE60A-EBC3-41E4-81C7-468439D90274}" type="slidenum">
              <a:rPr lang="en-US" smtClean="0"/>
              <a:pPr>
                <a:defRPr/>
              </a:pPr>
              <a:t>‹#›</a:t>
            </a:fld>
            <a:endParaRPr lang="en-US"/>
          </a:p>
        </p:txBody>
      </p:sp>
    </p:spTree>
    <p:extLst>
      <p:ext uri="{BB962C8B-B14F-4D97-AF65-F5344CB8AC3E}">
        <p14:creationId xmlns:p14="http://schemas.microsoft.com/office/powerpoint/2010/main" val="3252725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DDD6F9EA-A114-437C-A8D1-301A5D8EDE83}" type="slidenum">
              <a:rPr lang="en-US" smtClean="0"/>
              <a:pPr>
                <a:defRPr/>
              </a:pPr>
              <a:t>‹#›</a:t>
            </a:fld>
            <a:endParaRPr lang="en-US"/>
          </a:p>
        </p:txBody>
      </p:sp>
    </p:spTree>
    <p:extLst>
      <p:ext uri="{BB962C8B-B14F-4D97-AF65-F5344CB8AC3E}">
        <p14:creationId xmlns:p14="http://schemas.microsoft.com/office/powerpoint/2010/main" val="449565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pPr>
              <a:defRPr/>
            </a:pPr>
            <a:endParaRPr lang="en-US"/>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pPr>
              <a:defRPr/>
            </a:pPr>
            <a:endParaRPr lang="en-US"/>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pPr>
              <a:defRPr/>
            </a:pPr>
            <a:fld id="{0AB81125-F381-48ED-8206-D92696635115}" type="slidenum">
              <a:rPr lang="en-US" smtClean="0"/>
              <a:pPr>
                <a:defRPr/>
              </a:pPr>
              <a:t>‹#›</a:t>
            </a:fld>
            <a:endParaRPr lang="en-US"/>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0136892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pPr>
              <a:defRPr/>
            </a:pPr>
            <a:endParaRPr lang="en-US"/>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pPr>
              <a:defRPr/>
            </a:pPr>
            <a:endParaRPr lang="en-US"/>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pPr>
              <a:defRPr/>
            </a:pPr>
            <a:fld id="{0AB81125-F381-48ED-8206-D92696635115}" type="slidenum">
              <a:rPr lang="en-US" smtClean="0"/>
              <a:pPr>
                <a:defRPr/>
              </a:pPr>
              <a:t>‹#›</a:t>
            </a:fld>
            <a:endParaRPr lang="en-US"/>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78083599"/>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pPr>
              <a:defRPr/>
            </a:pPr>
            <a:endParaRPr lang="en-US"/>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pPr>
              <a:defRPr/>
            </a:pPr>
            <a:endParaRPr lang="en-US"/>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pPr>
              <a:defRPr/>
            </a:pPr>
            <a:fld id="{0AB81125-F381-48ED-8206-D92696635115}" type="slidenum">
              <a:rPr lang="en-US" smtClean="0"/>
              <a:pPr>
                <a:defRPr/>
              </a:pPr>
              <a:t>‹#›</a:t>
            </a:fld>
            <a:endParaRPr lang="en-US"/>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05499385"/>
      </p:ext>
    </p:extLst>
  </p:cSld>
  <p:clrMap bg1="lt1" tx1="dk1" bg2="lt2" tx2="dk2" accent1="accent1" accent2="accent2" accent3="accent3" accent4="accent4" accent5="accent5" accent6="accent6" hlink="hlink" folHlink="folHlink"/>
  <p:sldLayoutIdLst>
    <p:sldLayoutId id="2147484691" r:id="rId1"/>
    <p:sldLayoutId id="2147484692" r:id="rId2"/>
    <p:sldLayoutId id="2147484693" r:id="rId3"/>
    <p:sldLayoutId id="2147484694" r:id="rId4"/>
    <p:sldLayoutId id="2147484695" r:id="rId5"/>
    <p:sldLayoutId id="2147484696" r:id="rId6"/>
    <p:sldLayoutId id="2147484697" r:id="rId7"/>
    <p:sldLayoutId id="2147484698" r:id="rId8"/>
    <p:sldLayoutId id="2147484699" r:id="rId9"/>
    <p:sldLayoutId id="2147484700" r:id="rId10"/>
    <p:sldLayoutId id="2147484701"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hf hdr="0" ftr="0" dt="0"/>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1368">
          <p15:clr>
            <a:srgbClr val="F26B43"/>
          </p15:clr>
        </p15:guide>
        <p15:guide id="1" pos="6912">
          <p15:clr>
            <a:srgbClr val="F26B43"/>
          </p15:clr>
        </p15:guide>
        <p15:guide id="2" pos="936">
          <p15:clr>
            <a:srgbClr val="F26B43"/>
          </p15:clr>
        </p15:guide>
        <p15:guide id="3" pos="864">
          <p15:clr>
            <a:srgbClr val="F26B43"/>
          </p15:clr>
        </p15:guide>
        <p15:guide id="4" orient="horz" pos="1440">
          <p15:clr>
            <a:srgbClr val="F26B43"/>
          </p15:clr>
        </p15:guide>
        <p15:guide id="5" orient="horz" pos="3696">
          <p15:clr>
            <a:srgbClr val="F26B43"/>
          </p15:clr>
        </p15:guide>
        <p15:guide id="6" orient="horz" pos="432">
          <p15:clr>
            <a:srgbClr val="F26B43"/>
          </p15:clr>
        </p15:guide>
        <p15:guide id="7" orient="horz" pos="1512">
          <p15:clr>
            <a:srgbClr val="F26B43"/>
          </p15:clr>
        </p15:guide>
        <p15:guide id="8" pos="5184">
          <p15:clr>
            <a:srgbClr val="F26B43"/>
          </p15:clr>
        </p15:guide>
        <p15:guide id="9" pos="702">
          <p15:clr>
            <a:srgbClr val="F26B43"/>
          </p15:clr>
        </p15:guide>
        <p15:guide id="10" pos="64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2389909"/>
            <a:ext cx="6934200" cy="2022980"/>
          </a:xfrm>
        </p:spPr>
        <p:txBody>
          <a:bodyPr/>
          <a:lstStyle/>
          <a:p>
            <a:r>
              <a:rPr lang="en-US" b="1" dirty="0">
                <a:ea typeface="Tahoma" panose="020B0604030504040204" pitchFamily="34" charset="0"/>
                <a:cs typeface="Tahoma" panose="020B0604030504040204" pitchFamily="34" charset="0"/>
              </a:rPr>
              <a:t>Appellate brief writing</a:t>
            </a:r>
          </a:p>
        </p:txBody>
      </p:sp>
      <p:sp>
        <p:nvSpPr>
          <p:cNvPr id="3" name="Subtitle 2"/>
          <p:cNvSpPr>
            <a:spLocks noGrp="1"/>
          </p:cNvSpPr>
          <p:nvPr>
            <p:ph type="subTitle" idx="1"/>
          </p:nvPr>
        </p:nvSpPr>
        <p:spPr>
          <a:xfrm>
            <a:off x="1333500" y="4385180"/>
            <a:ext cx="6400800" cy="457200"/>
          </a:xfrm>
        </p:spPr>
        <p:txBody>
          <a:bodyPr>
            <a:noAutofit/>
          </a:bodyPr>
          <a:lstStyle/>
          <a:p>
            <a:endParaRPr lang="en-US" sz="2000" b="1" dirty="0">
              <a:latin typeface="+mj-lt"/>
              <a:ea typeface="Tahoma" panose="020B0604030504040204" pitchFamily="34" charset="0"/>
              <a:cs typeface="Tahoma" panose="020B0604030504040204" pitchFamily="34" charset="0"/>
            </a:endParaRPr>
          </a:p>
          <a:p>
            <a:r>
              <a:rPr lang="en-US" sz="2000" b="1" dirty="0">
                <a:latin typeface="+mj-lt"/>
                <a:ea typeface="Tahoma" panose="020B0604030504040204" pitchFamily="34" charset="0"/>
                <a:cs typeface="Tahoma" panose="020B0604030504040204" pitchFamily="34" charset="0"/>
              </a:rPr>
              <a:t>By The Honorable Thomas D. Waterman</a:t>
            </a:r>
          </a:p>
          <a:p>
            <a:r>
              <a:rPr lang="en-US" sz="2000" b="1" dirty="0">
                <a:latin typeface="+mj-lt"/>
                <a:ea typeface="Tahoma" panose="020B0604030504040204" pitchFamily="34" charset="0"/>
                <a:cs typeface="Tahoma" panose="020B0604030504040204" pitchFamily="34" charset="0"/>
              </a:rPr>
              <a:t>Justice – Iowa Supreme Court </a:t>
            </a:r>
          </a:p>
          <a:p>
            <a:endParaRPr lang="en-US" sz="2000" b="1" dirty="0">
              <a:latin typeface="+mj-lt"/>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4305073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685800" y="381000"/>
            <a:ext cx="7772400" cy="1143000"/>
          </a:xfrm>
        </p:spPr>
        <p:txBody>
          <a:bodyPr/>
          <a:lstStyle/>
          <a:p>
            <a:r>
              <a:rPr lang="en-US" altLang="en-US" b="1" dirty="0"/>
              <a:t>LESS IS MORE</a:t>
            </a:r>
          </a:p>
        </p:txBody>
      </p:sp>
      <p:sp>
        <p:nvSpPr>
          <p:cNvPr id="63491" name="Rectangle 3"/>
          <p:cNvSpPr>
            <a:spLocks noGrp="1" noChangeArrowheads="1"/>
          </p:cNvSpPr>
          <p:nvPr>
            <p:ph idx="1"/>
          </p:nvPr>
        </p:nvSpPr>
        <p:spPr>
          <a:xfrm>
            <a:off x="685800" y="1600200"/>
            <a:ext cx="7772400" cy="4876800"/>
          </a:xfrm>
        </p:spPr>
        <p:txBody>
          <a:bodyPr>
            <a:normAutofit/>
          </a:bodyPr>
          <a:lstStyle/>
          <a:p>
            <a:pPr marL="0" indent="0">
              <a:buNone/>
            </a:pPr>
            <a:r>
              <a:rPr lang="en-US" altLang="en-US" sz="3000" b="1" dirty="0"/>
              <a:t>INTERACTIVE EDITING EXERCISE:</a:t>
            </a:r>
          </a:p>
          <a:p>
            <a:endParaRPr lang="en-US" altLang="en-US" sz="2800" b="1" dirty="0"/>
          </a:p>
          <a:p>
            <a:r>
              <a:rPr lang="en-US" altLang="en-US" sz="2800" b="1" dirty="0"/>
              <a:t>“Due to the fact that”</a:t>
            </a:r>
          </a:p>
          <a:p>
            <a:r>
              <a:rPr lang="en-US" altLang="en-US" sz="2800" b="1" dirty="0"/>
              <a:t>“Because”</a:t>
            </a:r>
          </a:p>
          <a:p>
            <a:endParaRPr lang="en-US" altLang="en-US" sz="2800" b="1" dirty="0"/>
          </a:p>
          <a:p>
            <a:r>
              <a:rPr lang="en-US" altLang="en-US" sz="2800" b="1" dirty="0"/>
              <a:t>“In the event that”</a:t>
            </a:r>
          </a:p>
          <a:p>
            <a:r>
              <a:rPr lang="en-US" altLang="en-US" sz="2800" b="1" dirty="0"/>
              <a:t>“If”</a:t>
            </a:r>
            <a:endParaRPr lang="en-US" altLang="en-US" sz="2800" dirty="0"/>
          </a:p>
        </p:txBody>
      </p:sp>
      <p:sp>
        <p:nvSpPr>
          <p:cNvPr id="5" name="Slide Number Placeholder 5"/>
          <p:cNvSpPr>
            <a:spLocks noGrp="1"/>
          </p:cNvSpPr>
          <p:nvPr>
            <p:ph type="sldNum" sz="quarter" idx="12"/>
          </p:nvPr>
        </p:nvSpPr>
        <p:spPr/>
        <p:txBody>
          <a:bodyPr/>
          <a:lstStyle/>
          <a:p>
            <a:fld id="{2ADB8B36-18E4-4958-9BE6-AED4FE3D8F0D}" type="slidenum">
              <a:rPr lang="en-US" altLang="en-US"/>
              <a:pPr/>
              <a:t>10</a:t>
            </a:fld>
            <a:endParaRPr lang="en-US" altLang="en-US"/>
          </a:p>
        </p:txBody>
      </p:sp>
    </p:spTree>
    <p:extLst>
      <p:ext uri="{BB962C8B-B14F-4D97-AF65-F5344CB8AC3E}">
        <p14:creationId xmlns:p14="http://schemas.microsoft.com/office/powerpoint/2010/main" val="4001635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3491">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3491">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3491">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349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685800" y="381000"/>
            <a:ext cx="7772400" cy="1143000"/>
          </a:xfrm>
        </p:spPr>
        <p:txBody>
          <a:bodyPr/>
          <a:lstStyle/>
          <a:p>
            <a:r>
              <a:rPr lang="en-US" altLang="en-US" b="1" dirty="0"/>
              <a:t>LESS IS MORE</a:t>
            </a:r>
          </a:p>
        </p:txBody>
      </p:sp>
      <p:sp>
        <p:nvSpPr>
          <p:cNvPr id="63491" name="Rectangle 3"/>
          <p:cNvSpPr>
            <a:spLocks noGrp="1" noChangeArrowheads="1"/>
          </p:cNvSpPr>
          <p:nvPr>
            <p:ph idx="1"/>
          </p:nvPr>
        </p:nvSpPr>
        <p:spPr>
          <a:xfrm>
            <a:off x="685800" y="1600200"/>
            <a:ext cx="7772400" cy="4876800"/>
          </a:xfrm>
        </p:spPr>
        <p:txBody>
          <a:bodyPr>
            <a:normAutofit lnSpcReduction="10000"/>
          </a:bodyPr>
          <a:lstStyle/>
          <a:p>
            <a:pPr marL="514350" indent="-457200"/>
            <a:r>
              <a:rPr lang="en-US" altLang="en-US" sz="3000" b="1" dirty="0">
                <a:solidFill>
                  <a:schemeClr val="tx1"/>
                </a:solidFill>
              </a:rPr>
              <a:t>“At the same time that was happening”</a:t>
            </a:r>
            <a:endParaRPr lang="en-US" altLang="en-US" sz="3000" b="1" dirty="0"/>
          </a:p>
          <a:p>
            <a:pPr marL="514350" indent="-457200"/>
            <a:r>
              <a:rPr lang="en-US" altLang="en-US" sz="3000" b="1" dirty="0"/>
              <a:t>“Meanwhile”</a:t>
            </a:r>
          </a:p>
          <a:p>
            <a:pPr marL="514350" indent="-457200"/>
            <a:endParaRPr lang="en-US" altLang="en-US" sz="3000" b="1" dirty="0"/>
          </a:p>
          <a:p>
            <a:pPr marL="514350" indent="-457200"/>
            <a:r>
              <a:rPr lang="en-US" altLang="en-US" sz="3000" b="1" dirty="0"/>
              <a:t>“Provided, however, that”</a:t>
            </a:r>
          </a:p>
          <a:p>
            <a:pPr marL="514350" indent="-457200"/>
            <a:r>
              <a:rPr lang="en-US" altLang="en-US" sz="3000" b="1" dirty="0"/>
              <a:t>“But”</a:t>
            </a:r>
          </a:p>
          <a:p>
            <a:pPr marL="514350" indent="-457200"/>
            <a:endParaRPr lang="en-US" altLang="en-US" sz="3000" b="1" dirty="0"/>
          </a:p>
          <a:p>
            <a:pPr marL="514350" indent="-457200"/>
            <a:r>
              <a:rPr lang="en-US" altLang="en-US" sz="3000" b="1" dirty="0"/>
              <a:t>“Ten million two hundred thousand dollars ($10,200,000.00)”</a:t>
            </a:r>
          </a:p>
          <a:p>
            <a:pPr marL="514350" indent="-457200"/>
            <a:r>
              <a:rPr lang="en-US" altLang="en-US" sz="3000" b="1" dirty="0"/>
              <a:t>“$10.2 million”</a:t>
            </a:r>
          </a:p>
        </p:txBody>
      </p:sp>
      <p:sp>
        <p:nvSpPr>
          <p:cNvPr id="5" name="Slide Number Placeholder 5"/>
          <p:cNvSpPr>
            <a:spLocks noGrp="1"/>
          </p:cNvSpPr>
          <p:nvPr>
            <p:ph type="sldNum" sz="quarter" idx="12"/>
          </p:nvPr>
        </p:nvSpPr>
        <p:spPr/>
        <p:txBody>
          <a:bodyPr/>
          <a:lstStyle/>
          <a:p>
            <a:fld id="{2ADB8B36-18E4-4958-9BE6-AED4FE3D8F0D}" type="slidenum">
              <a:rPr lang="en-US" altLang="en-US"/>
              <a:pPr/>
              <a:t>11</a:t>
            </a:fld>
            <a:endParaRPr lang="en-US" altLang="en-US"/>
          </a:p>
        </p:txBody>
      </p:sp>
    </p:spTree>
    <p:extLst>
      <p:ext uri="{BB962C8B-B14F-4D97-AF65-F5344CB8AC3E}">
        <p14:creationId xmlns:p14="http://schemas.microsoft.com/office/powerpoint/2010/main" val="3582469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3491">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3491">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3491">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3491">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349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685800" y="381000"/>
            <a:ext cx="7772400" cy="1143000"/>
          </a:xfrm>
        </p:spPr>
        <p:txBody>
          <a:bodyPr/>
          <a:lstStyle/>
          <a:p>
            <a:r>
              <a:rPr lang="en-US" altLang="en-US" b="1" dirty="0"/>
              <a:t>LESS IS MORE</a:t>
            </a:r>
          </a:p>
        </p:txBody>
      </p:sp>
      <p:sp>
        <p:nvSpPr>
          <p:cNvPr id="63491" name="Rectangle 3"/>
          <p:cNvSpPr>
            <a:spLocks noGrp="1" noChangeArrowheads="1"/>
          </p:cNvSpPr>
          <p:nvPr>
            <p:ph idx="1"/>
          </p:nvPr>
        </p:nvSpPr>
        <p:spPr>
          <a:xfrm>
            <a:off x="685800" y="1600200"/>
            <a:ext cx="7772400" cy="4876800"/>
          </a:xfrm>
        </p:spPr>
        <p:txBody>
          <a:bodyPr>
            <a:normAutofit/>
          </a:bodyPr>
          <a:lstStyle/>
          <a:p>
            <a:pPr>
              <a:lnSpc>
                <a:spcPct val="80000"/>
              </a:lnSpc>
            </a:pPr>
            <a:r>
              <a:rPr lang="en-US" altLang="en-US" sz="3000" b="1" dirty="0">
                <a:solidFill>
                  <a:schemeClr val="tx1"/>
                </a:solidFill>
              </a:rPr>
              <a:t>“The vehicle was operated by the Plaintiff”</a:t>
            </a:r>
            <a:endParaRPr lang="en-US" altLang="en-US" sz="3000" b="1" dirty="0"/>
          </a:p>
          <a:p>
            <a:pPr>
              <a:lnSpc>
                <a:spcPct val="80000"/>
              </a:lnSpc>
            </a:pPr>
            <a:r>
              <a:rPr lang="en-US" altLang="en-US" sz="3000" b="1" dirty="0"/>
              <a:t>“John Smith drove his Taurus”</a:t>
            </a:r>
          </a:p>
          <a:p>
            <a:pPr>
              <a:lnSpc>
                <a:spcPct val="80000"/>
              </a:lnSpc>
            </a:pPr>
            <a:endParaRPr lang="en-US" altLang="en-US" sz="3000" b="1" dirty="0"/>
          </a:p>
          <a:p>
            <a:pPr>
              <a:lnSpc>
                <a:spcPct val="80000"/>
              </a:lnSpc>
            </a:pPr>
            <a:r>
              <a:rPr lang="en-US" altLang="en-US" sz="3000" b="1" dirty="0"/>
              <a:t>“Comes Now”</a:t>
            </a:r>
          </a:p>
          <a:p>
            <a:pPr lvl="1">
              <a:lnSpc>
                <a:spcPct val="80000"/>
              </a:lnSpc>
            </a:pPr>
            <a:r>
              <a:rPr lang="en-US" altLang="en-US" sz="3000" b="1" i="0" dirty="0"/>
              <a:t>Eliminate it!</a:t>
            </a:r>
          </a:p>
          <a:p>
            <a:pPr marL="530352" lvl="1" indent="0">
              <a:lnSpc>
                <a:spcPct val="80000"/>
              </a:lnSpc>
              <a:buNone/>
            </a:pPr>
            <a:endParaRPr lang="en-US" altLang="en-US" sz="3000" b="1" i="0" dirty="0"/>
          </a:p>
          <a:p>
            <a:pPr>
              <a:lnSpc>
                <a:spcPct val="80000"/>
              </a:lnSpc>
            </a:pPr>
            <a:r>
              <a:rPr lang="en-US" altLang="en-US" sz="3000" b="1" dirty="0"/>
              <a:t>Plain English v. Jargon:</a:t>
            </a:r>
          </a:p>
          <a:p>
            <a:pPr lvl="1">
              <a:lnSpc>
                <a:spcPct val="80000"/>
              </a:lnSpc>
            </a:pPr>
            <a:r>
              <a:rPr lang="en-US" altLang="en-US" sz="3000" b="1" i="0" dirty="0"/>
              <a:t>“Pursuant to”</a:t>
            </a:r>
          </a:p>
          <a:p>
            <a:pPr lvl="1">
              <a:lnSpc>
                <a:spcPct val="80000"/>
              </a:lnSpc>
            </a:pPr>
            <a:r>
              <a:rPr lang="en-US" altLang="en-US" sz="3000" b="1" i="0" dirty="0"/>
              <a:t>“Under”</a:t>
            </a:r>
          </a:p>
          <a:p>
            <a:pPr marL="457200" indent="-457200">
              <a:lnSpc>
                <a:spcPct val="80000"/>
              </a:lnSpc>
              <a:buFont typeface="Marlett" pitchFamily="2" charset="2"/>
              <a:buChar char="h"/>
            </a:pPr>
            <a:endParaRPr lang="en-US" altLang="en-US" sz="3000" b="1" dirty="0"/>
          </a:p>
        </p:txBody>
      </p:sp>
      <p:sp>
        <p:nvSpPr>
          <p:cNvPr id="5" name="Slide Number Placeholder 5"/>
          <p:cNvSpPr>
            <a:spLocks noGrp="1"/>
          </p:cNvSpPr>
          <p:nvPr>
            <p:ph type="sldNum" sz="quarter" idx="12"/>
          </p:nvPr>
        </p:nvSpPr>
        <p:spPr/>
        <p:txBody>
          <a:bodyPr/>
          <a:lstStyle/>
          <a:p>
            <a:fld id="{2ADB8B36-18E4-4958-9BE6-AED4FE3D8F0D}" type="slidenum">
              <a:rPr lang="en-US" altLang="en-US"/>
              <a:pPr/>
              <a:t>12</a:t>
            </a:fld>
            <a:endParaRPr lang="en-US" altLang="en-US"/>
          </a:p>
        </p:txBody>
      </p:sp>
    </p:spTree>
    <p:extLst>
      <p:ext uri="{BB962C8B-B14F-4D97-AF65-F5344CB8AC3E}">
        <p14:creationId xmlns:p14="http://schemas.microsoft.com/office/powerpoint/2010/main" val="2861996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3491">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3491">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3491">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3491">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3491">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349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685800" y="381000"/>
            <a:ext cx="7772400" cy="1143000"/>
          </a:xfrm>
        </p:spPr>
        <p:txBody>
          <a:bodyPr/>
          <a:lstStyle/>
          <a:p>
            <a:r>
              <a:rPr lang="en-US" altLang="en-US" b="1" dirty="0"/>
              <a:t>CLARITY	</a:t>
            </a:r>
          </a:p>
        </p:txBody>
      </p:sp>
      <p:sp>
        <p:nvSpPr>
          <p:cNvPr id="63491" name="Rectangle 3"/>
          <p:cNvSpPr>
            <a:spLocks noGrp="1" noChangeArrowheads="1"/>
          </p:cNvSpPr>
          <p:nvPr>
            <p:ph idx="1"/>
          </p:nvPr>
        </p:nvSpPr>
        <p:spPr>
          <a:xfrm>
            <a:off x="685800" y="1600200"/>
            <a:ext cx="7772400" cy="4876800"/>
          </a:xfrm>
        </p:spPr>
        <p:txBody>
          <a:bodyPr>
            <a:normAutofit fontScale="92500" lnSpcReduction="10000"/>
          </a:bodyPr>
          <a:lstStyle/>
          <a:p>
            <a:r>
              <a:rPr lang="en-US" sz="3000" b="1" dirty="0"/>
              <a:t>Scalia: “Value clarity above all other elements of style.”</a:t>
            </a:r>
          </a:p>
          <a:p>
            <a:r>
              <a:rPr lang="en-US" sz="3000" b="1" dirty="0"/>
              <a:t>Use Table of Contents with informative headings</a:t>
            </a:r>
          </a:p>
          <a:p>
            <a:r>
              <a:rPr lang="en-US" sz="3000" b="1" dirty="0"/>
              <a:t>Orient the reader:</a:t>
            </a:r>
          </a:p>
          <a:p>
            <a:pPr marL="1208088" lvl="1" indent="-457200"/>
            <a:r>
              <a:rPr lang="en-US" sz="3000" b="1" i="0" dirty="0"/>
              <a:t>Provide context up front</a:t>
            </a:r>
          </a:p>
          <a:p>
            <a:pPr marL="1208088" lvl="1" indent="-457200"/>
            <a:r>
              <a:rPr lang="en-US" sz="3000" b="1" i="0" dirty="0"/>
              <a:t>Give the “big picture” so that supporting detail falls into place; use “themes”</a:t>
            </a:r>
          </a:p>
          <a:p>
            <a:pPr marL="1208088" lvl="1" indent="-457200"/>
            <a:r>
              <a:rPr lang="en-US" sz="3000" b="1" i="0" dirty="0"/>
              <a:t>Scalia:  put question first</a:t>
            </a:r>
          </a:p>
          <a:p>
            <a:pPr marL="1208088" lvl="1" indent="-457200"/>
            <a:r>
              <a:rPr lang="en-US" sz="3000" b="1" i="0" dirty="0"/>
              <a:t>Roadmap w/matching road signs “make reader smart”</a:t>
            </a:r>
          </a:p>
        </p:txBody>
      </p:sp>
      <p:sp>
        <p:nvSpPr>
          <p:cNvPr id="5" name="Slide Number Placeholder 5"/>
          <p:cNvSpPr>
            <a:spLocks noGrp="1"/>
          </p:cNvSpPr>
          <p:nvPr>
            <p:ph type="sldNum" sz="quarter" idx="12"/>
          </p:nvPr>
        </p:nvSpPr>
        <p:spPr/>
        <p:txBody>
          <a:bodyPr/>
          <a:lstStyle/>
          <a:p>
            <a:fld id="{2ADB8B36-18E4-4958-9BE6-AED4FE3D8F0D}" type="slidenum">
              <a:rPr lang="en-US" altLang="en-US"/>
              <a:pPr/>
              <a:t>13</a:t>
            </a:fld>
            <a:endParaRPr lang="en-US" altLang="en-US"/>
          </a:p>
        </p:txBody>
      </p:sp>
    </p:spTree>
    <p:extLst>
      <p:ext uri="{BB962C8B-B14F-4D97-AF65-F5344CB8AC3E}">
        <p14:creationId xmlns:p14="http://schemas.microsoft.com/office/powerpoint/2010/main" val="3214117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3491">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3491">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3491">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3491">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3491">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349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685800" y="381000"/>
            <a:ext cx="7772400" cy="1143000"/>
          </a:xfrm>
        </p:spPr>
        <p:txBody>
          <a:bodyPr/>
          <a:lstStyle/>
          <a:p>
            <a:r>
              <a:rPr lang="en-US" altLang="en-US" b="1" dirty="0"/>
              <a:t>CLARITY	</a:t>
            </a:r>
          </a:p>
        </p:txBody>
      </p:sp>
      <p:sp>
        <p:nvSpPr>
          <p:cNvPr id="63491" name="Rectangle 3"/>
          <p:cNvSpPr>
            <a:spLocks noGrp="1" noChangeArrowheads="1"/>
          </p:cNvSpPr>
          <p:nvPr>
            <p:ph idx="1"/>
          </p:nvPr>
        </p:nvSpPr>
        <p:spPr>
          <a:xfrm>
            <a:off x="685800" y="1600200"/>
            <a:ext cx="7772400" cy="4876800"/>
          </a:xfrm>
        </p:spPr>
        <p:txBody>
          <a:bodyPr>
            <a:normAutofit/>
          </a:bodyPr>
          <a:lstStyle/>
          <a:p>
            <a:r>
              <a:rPr lang="en-US" sz="3000" b="1" dirty="0"/>
              <a:t>Consider a “Summary of Argument”</a:t>
            </a:r>
          </a:p>
          <a:p>
            <a:r>
              <a:rPr lang="en-US" sz="3000" b="1" dirty="0"/>
              <a:t>Use bullet points/lists </a:t>
            </a:r>
          </a:p>
          <a:p>
            <a:r>
              <a:rPr lang="en-US" sz="3000" b="1" dirty="0"/>
              <a:t>Use quotations effectively:</a:t>
            </a:r>
          </a:p>
          <a:p>
            <a:pPr marL="1208088" lvl="1" indent="-457200"/>
            <a:r>
              <a:rPr lang="en-US" sz="3000" b="1" i="0" dirty="0"/>
              <a:t>Lead in sentence</a:t>
            </a:r>
          </a:p>
          <a:p>
            <a:pPr marL="1208088" lvl="1" indent="-457200"/>
            <a:r>
              <a:rPr lang="en-US" sz="3000" b="1" i="0" dirty="0"/>
              <a:t>Don’t over-quote</a:t>
            </a:r>
          </a:p>
          <a:p>
            <a:pPr marL="1208088" lvl="1" indent="-457200"/>
            <a:r>
              <a:rPr lang="en-US" sz="3000" b="1" i="0" dirty="0"/>
              <a:t>Proper emphasis</a:t>
            </a:r>
          </a:p>
          <a:p>
            <a:pPr marL="1208088" lvl="1" indent="-457200"/>
            <a:r>
              <a:rPr lang="en-US" sz="3000" b="1" i="0" dirty="0"/>
              <a:t>Internal citations</a:t>
            </a:r>
          </a:p>
          <a:p>
            <a:pPr marL="1208088" lvl="1" indent="-457200"/>
            <a:r>
              <a:rPr lang="en-US" sz="3000" b="1" i="0" dirty="0"/>
              <a:t>Don’t “lead with your chin” by omissions</a:t>
            </a:r>
          </a:p>
        </p:txBody>
      </p:sp>
      <p:sp>
        <p:nvSpPr>
          <p:cNvPr id="5" name="Slide Number Placeholder 5"/>
          <p:cNvSpPr>
            <a:spLocks noGrp="1"/>
          </p:cNvSpPr>
          <p:nvPr>
            <p:ph type="sldNum" sz="quarter" idx="12"/>
          </p:nvPr>
        </p:nvSpPr>
        <p:spPr/>
        <p:txBody>
          <a:bodyPr/>
          <a:lstStyle/>
          <a:p>
            <a:fld id="{2ADB8B36-18E4-4958-9BE6-AED4FE3D8F0D}" type="slidenum">
              <a:rPr lang="en-US" altLang="en-US"/>
              <a:pPr/>
              <a:t>14</a:t>
            </a:fld>
            <a:endParaRPr lang="en-US" altLang="en-US"/>
          </a:p>
        </p:txBody>
      </p:sp>
    </p:spTree>
    <p:extLst>
      <p:ext uri="{BB962C8B-B14F-4D97-AF65-F5344CB8AC3E}">
        <p14:creationId xmlns:p14="http://schemas.microsoft.com/office/powerpoint/2010/main" val="1109737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3491">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3491">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3491">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3491">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3491">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3491">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349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685800" y="381000"/>
            <a:ext cx="7772400" cy="1143000"/>
          </a:xfrm>
        </p:spPr>
        <p:txBody>
          <a:bodyPr>
            <a:normAutofit/>
          </a:bodyPr>
          <a:lstStyle/>
          <a:p>
            <a:r>
              <a:rPr lang="en-US" altLang="en-US" b="1" dirty="0"/>
              <a:t>OTHER TIPS</a:t>
            </a:r>
          </a:p>
        </p:txBody>
      </p:sp>
      <p:sp>
        <p:nvSpPr>
          <p:cNvPr id="63491" name="Rectangle 3"/>
          <p:cNvSpPr>
            <a:spLocks noGrp="1" noChangeArrowheads="1"/>
          </p:cNvSpPr>
          <p:nvPr>
            <p:ph idx="1"/>
          </p:nvPr>
        </p:nvSpPr>
        <p:spPr>
          <a:xfrm>
            <a:off x="685800" y="1600200"/>
            <a:ext cx="7772400" cy="4876800"/>
          </a:xfrm>
        </p:spPr>
        <p:txBody>
          <a:bodyPr>
            <a:normAutofit lnSpcReduction="10000"/>
          </a:bodyPr>
          <a:lstStyle/>
          <a:p>
            <a:r>
              <a:rPr lang="en-US" sz="3200" b="1" dirty="0"/>
              <a:t>Use footnotes effectively:</a:t>
            </a:r>
          </a:p>
          <a:p>
            <a:pPr lvl="1"/>
            <a:r>
              <a:rPr lang="en-US" sz="3200" b="1" i="0" dirty="0"/>
              <a:t>String citations</a:t>
            </a:r>
          </a:p>
          <a:p>
            <a:pPr lvl="1"/>
            <a:r>
              <a:rPr lang="en-US" sz="3200" b="1" i="0" dirty="0"/>
              <a:t>Tangential issues of possible interest</a:t>
            </a:r>
          </a:p>
          <a:p>
            <a:r>
              <a:rPr lang="en-US" sz="3200" b="1" dirty="0"/>
              <a:t>“Flow”</a:t>
            </a:r>
          </a:p>
          <a:p>
            <a:pPr lvl="1"/>
            <a:r>
              <a:rPr lang="en-US" sz="3200" b="1" i="0" dirty="0"/>
              <a:t>Topic sentence </a:t>
            </a:r>
          </a:p>
          <a:p>
            <a:pPr lvl="1"/>
            <a:r>
              <a:rPr lang="en-US" sz="3200" b="1" i="0" dirty="0"/>
              <a:t>Use active voice</a:t>
            </a:r>
          </a:p>
          <a:p>
            <a:r>
              <a:rPr lang="en-US" sz="3200" b="1" dirty="0"/>
              <a:t>Impact</a:t>
            </a:r>
          </a:p>
          <a:p>
            <a:pPr lvl="1"/>
            <a:r>
              <a:rPr lang="en-US" sz="3200" b="1" i="0" dirty="0"/>
              <a:t>Beginning and end</a:t>
            </a:r>
          </a:p>
          <a:p>
            <a:pPr lvl="1"/>
            <a:r>
              <a:rPr lang="en-US" sz="3200" b="1" i="0" dirty="0"/>
              <a:t>Sentence length – short after long</a:t>
            </a:r>
          </a:p>
        </p:txBody>
      </p:sp>
      <p:sp>
        <p:nvSpPr>
          <p:cNvPr id="5" name="Slide Number Placeholder 5"/>
          <p:cNvSpPr>
            <a:spLocks noGrp="1"/>
          </p:cNvSpPr>
          <p:nvPr>
            <p:ph type="sldNum" sz="quarter" idx="12"/>
          </p:nvPr>
        </p:nvSpPr>
        <p:spPr/>
        <p:txBody>
          <a:bodyPr/>
          <a:lstStyle/>
          <a:p>
            <a:fld id="{2ADB8B36-18E4-4958-9BE6-AED4FE3D8F0D}" type="slidenum">
              <a:rPr lang="en-US" altLang="en-US"/>
              <a:pPr/>
              <a:t>15</a:t>
            </a:fld>
            <a:endParaRPr lang="en-US" altLang="en-US"/>
          </a:p>
        </p:txBody>
      </p:sp>
    </p:spTree>
    <p:extLst>
      <p:ext uri="{BB962C8B-B14F-4D97-AF65-F5344CB8AC3E}">
        <p14:creationId xmlns:p14="http://schemas.microsoft.com/office/powerpoint/2010/main" val="3251416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3491">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3491">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3491">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3491">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3491">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3491">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3491">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349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685800" y="381000"/>
            <a:ext cx="7772400" cy="1143000"/>
          </a:xfrm>
        </p:spPr>
        <p:txBody>
          <a:bodyPr>
            <a:normAutofit/>
          </a:bodyPr>
          <a:lstStyle/>
          <a:p>
            <a:r>
              <a:rPr lang="en-US" altLang="en-US" b="1" dirty="0"/>
              <a:t>OTHER TIPS</a:t>
            </a:r>
          </a:p>
        </p:txBody>
      </p:sp>
      <p:sp>
        <p:nvSpPr>
          <p:cNvPr id="63491" name="Rectangle 3"/>
          <p:cNvSpPr>
            <a:spLocks noGrp="1" noChangeArrowheads="1"/>
          </p:cNvSpPr>
          <p:nvPr>
            <p:ph idx="1"/>
          </p:nvPr>
        </p:nvSpPr>
        <p:spPr>
          <a:xfrm>
            <a:off x="685800" y="1295400"/>
            <a:ext cx="7772400" cy="5181600"/>
          </a:xfrm>
        </p:spPr>
        <p:txBody>
          <a:bodyPr>
            <a:normAutofit/>
          </a:bodyPr>
          <a:lstStyle/>
          <a:p>
            <a:r>
              <a:rPr lang="en-US" sz="2800" b="1" dirty="0">
                <a:latin typeface="+mj-lt"/>
              </a:rPr>
              <a:t>Eliminate Distractions</a:t>
            </a:r>
          </a:p>
          <a:p>
            <a:pPr marL="1093787" lvl="1" indent="-342900"/>
            <a:r>
              <a:rPr lang="en-US" sz="2800" b="1" i="0" dirty="0">
                <a:latin typeface="+mj-lt"/>
              </a:rPr>
              <a:t>Abbreviations that must be decoded</a:t>
            </a:r>
          </a:p>
          <a:p>
            <a:pPr marL="1093787" lvl="1" indent="-342900"/>
            <a:r>
              <a:rPr lang="en-US" sz="2800" b="1" i="0" dirty="0">
                <a:latin typeface="+mj-lt"/>
              </a:rPr>
              <a:t>Awkward sentences</a:t>
            </a:r>
          </a:p>
          <a:p>
            <a:pPr marL="1093787" lvl="1" indent="-342900"/>
            <a:r>
              <a:rPr lang="en-US" sz="2800" b="1" i="0" dirty="0">
                <a:latin typeface="+mj-lt"/>
              </a:rPr>
              <a:t>Big words</a:t>
            </a:r>
          </a:p>
          <a:p>
            <a:pPr marL="1093787" lvl="1" indent="-342900"/>
            <a:r>
              <a:rPr lang="en-US" sz="2800" b="1" i="0" dirty="0">
                <a:latin typeface="+mj-lt"/>
              </a:rPr>
              <a:t>Tough sells</a:t>
            </a:r>
          </a:p>
          <a:p>
            <a:r>
              <a:rPr lang="en-US" sz="2800" b="1" dirty="0">
                <a:latin typeface="+mj-lt"/>
              </a:rPr>
              <a:t>Specify relief requested</a:t>
            </a:r>
          </a:p>
          <a:p>
            <a:endParaRPr lang="en-US" sz="2800" b="1" dirty="0">
              <a:latin typeface="+mj-lt"/>
            </a:endParaRPr>
          </a:p>
          <a:p>
            <a:pPr marL="1093787" lvl="1" indent="-342900"/>
            <a:endParaRPr lang="en-US" sz="2800" b="1" i="0" dirty="0">
              <a:latin typeface="+mj-lt"/>
            </a:endParaRPr>
          </a:p>
        </p:txBody>
      </p:sp>
      <p:sp>
        <p:nvSpPr>
          <p:cNvPr id="5" name="Slide Number Placeholder 5"/>
          <p:cNvSpPr>
            <a:spLocks noGrp="1"/>
          </p:cNvSpPr>
          <p:nvPr>
            <p:ph type="sldNum" sz="quarter" idx="12"/>
          </p:nvPr>
        </p:nvSpPr>
        <p:spPr/>
        <p:txBody>
          <a:bodyPr/>
          <a:lstStyle/>
          <a:p>
            <a:fld id="{2ADB8B36-18E4-4958-9BE6-AED4FE3D8F0D}" type="slidenum">
              <a:rPr lang="en-US" altLang="en-US"/>
              <a:pPr/>
              <a:t>16</a:t>
            </a:fld>
            <a:endParaRPr lang="en-US" altLang="en-US"/>
          </a:p>
        </p:txBody>
      </p:sp>
    </p:spTree>
    <p:extLst>
      <p:ext uri="{BB962C8B-B14F-4D97-AF65-F5344CB8AC3E}">
        <p14:creationId xmlns:p14="http://schemas.microsoft.com/office/powerpoint/2010/main" val="4088408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3491">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3491">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3491">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3491">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349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685800" y="381000"/>
            <a:ext cx="7772400" cy="1143000"/>
          </a:xfrm>
        </p:spPr>
        <p:txBody>
          <a:bodyPr>
            <a:normAutofit/>
          </a:bodyPr>
          <a:lstStyle/>
          <a:p>
            <a:r>
              <a:rPr lang="en-US" altLang="en-US" b="1" dirty="0"/>
              <a:t>OTHER TIPS</a:t>
            </a:r>
          </a:p>
        </p:txBody>
      </p:sp>
      <p:sp>
        <p:nvSpPr>
          <p:cNvPr id="63491" name="Rectangle 3"/>
          <p:cNvSpPr>
            <a:spLocks noGrp="1" noChangeArrowheads="1"/>
          </p:cNvSpPr>
          <p:nvPr>
            <p:ph idx="1"/>
          </p:nvPr>
        </p:nvSpPr>
        <p:spPr>
          <a:xfrm>
            <a:off x="685800" y="1295400"/>
            <a:ext cx="7772400" cy="5181600"/>
          </a:xfrm>
        </p:spPr>
        <p:txBody>
          <a:bodyPr>
            <a:normAutofit/>
          </a:bodyPr>
          <a:lstStyle/>
          <a:p>
            <a:r>
              <a:rPr lang="en-US" sz="3000" b="1" dirty="0"/>
              <a:t>Citations:</a:t>
            </a:r>
          </a:p>
          <a:p>
            <a:pPr marL="1093787" lvl="1" indent="-342900"/>
            <a:r>
              <a:rPr lang="en-US" sz="3000" b="1" i="0" dirty="0"/>
              <a:t>Always give jump cites</a:t>
            </a:r>
          </a:p>
          <a:p>
            <a:pPr marL="1093787" lvl="1" indent="-342900"/>
            <a:r>
              <a:rPr lang="en-US" sz="3000" b="1" i="0" dirty="0"/>
              <a:t>Give volume and page number with short cites</a:t>
            </a:r>
          </a:p>
          <a:p>
            <a:r>
              <a:rPr lang="en-US" sz="3000" b="1" dirty="0"/>
              <a:t>Avoid ambiguous “</a:t>
            </a:r>
            <a:r>
              <a:rPr lang="en-US" sz="3000" b="1" i="1" dirty="0" err="1"/>
              <a:t>id.</a:t>
            </a:r>
            <a:r>
              <a:rPr lang="en-US" sz="3000" b="1" dirty="0" err="1"/>
              <a:t>’s</a:t>
            </a:r>
            <a:r>
              <a:rPr lang="en-US" sz="3000" b="1" dirty="0"/>
              <a:t>”</a:t>
            </a:r>
          </a:p>
          <a:p>
            <a:r>
              <a:rPr lang="en-US" sz="3000" b="1" dirty="0"/>
              <a:t>Italicize; don’t underline case names</a:t>
            </a:r>
          </a:p>
          <a:p>
            <a:r>
              <a:rPr lang="en-US" sz="3000" b="1" dirty="0"/>
              <a:t>Emphasis</a:t>
            </a:r>
          </a:p>
          <a:p>
            <a:pPr lvl="1"/>
            <a:r>
              <a:rPr lang="en-US" sz="3000" b="1" i="0" dirty="0"/>
              <a:t>Italicize sparingly</a:t>
            </a:r>
          </a:p>
        </p:txBody>
      </p:sp>
      <p:sp>
        <p:nvSpPr>
          <p:cNvPr id="5" name="Slide Number Placeholder 5"/>
          <p:cNvSpPr>
            <a:spLocks noGrp="1"/>
          </p:cNvSpPr>
          <p:nvPr>
            <p:ph type="sldNum" sz="quarter" idx="12"/>
          </p:nvPr>
        </p:nvSpPr>
        <p:spPr/>
        <p:txBody>
          <a:bodyPr/>
          <a:lstStyle/>
          <a:p>
            <a:fld id="{2ADB8B36-18E4-4958-9BE6-AED4FE3D8F0D}" type="slidenum">
              <a:rPr lang="en-US" altLang="en-US"/>
              <a:pPr/>
              <a:t>17</a:t>
            </a:fld>
            <a:endParaRPr lang="en-US" altLang="en-US"/>
          </a:p>
        </p:txBody>
      </p:sp>
    </p:spTree>
    <p:extLst>
      <p:ext uri="{BB962C8B-B14F-4D97-AF65-F5344CB8AC3E}">
        <p14:creationId xmlns:p14="http://schemas.microsoft.com/office/powerpoint/2010/main" val="2625763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3491">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3491">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3491">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3491">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3491">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349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685800" y="381000"/>
            <a:ext cx="7772400" cy="762000"/>
          </a:xfrm>
        </p:spPr>
        <p:txBody>
          <a:bodyPr>
            <a:normAutofit/>
          </a:bodyPr>
          <a:lstStyle/>
          <a:p>
            <a:r>
              <a:rPr lang="en-US" altLang="en-US" b="1" dirty="0"/>
              <a:t>WRITER’S BLOCK</a:t>
            </a:r>
          </a:p>
        </p:txBody>
      </p:sp>
      <p:sp>
        <p:nvSpPr>
          <p:cNvPr id="107523" name="Rectangle 3"/>
          <p:cNvSpPr>
            <a:spLocks noGrp="1" noChangeArrowheads="1"/>
          </p:cNvSpPr>
          <p:nvPr>
            <p:ph idx="1"/>
          </p:nvPr>
        </p:nvSpPr>
        <p:spPr>
          <a:xfrm>
            <a:off x="685800" y="1447800"/>
            <a:ext cx="7772400" cy="4648200"/>
          </a:xfrm>
        </p:spPr>
        <p:txBody>
          <a:bodyPr>
            <a:normAutofit fontScale="77500" lnSpcReduction="20000"/>
          </a:bodyPr>
          <a:lstStyle/>
          <a:p>
            <a:r>
              <a:rPr lang="en-US" sz="3200" b="1" dirty="0"/>
              <a:t>Leading causes</a:t>
            </a:r>
          </a:p>
          <a:p>
            <a:pPr lvl="1"/>
            <a:r>
              <a:rPr lang="en-US" sz="3200" b="1" i="0" dirty="0"/>
              <a:t>Unresolved issues or muddled thinking</a:t>
            </a:r>
          </a:p>
          <a:p>
            <a:pPr lvl="1"/>
            <a:r>
              <a:rPr lang="en-US" sz="3200" b="1" i="0" dirty="0"/>
              <a:t>Distractions</a:t>
            </a:r>
          </a:p>
          <a:p>
            <a:pPr lvl="1"/>
            <a:r>
              <a:rPr lang="en-US" sz="3200" b="1" i="0" dirty="0"/>
              <a:t>Feeling overwhelmed</a:t>
            </a:r>
          </a:p>
          <a:p>
            <a:pPr lvl="1"/>
            <a:r>
              <a:rPr lang="en-US" sz="3200" b="1" i="0" dirty="0"/>
              <a:t>Chicken – egg problems</a:t>
            </a:r>
          </a:p>
          <a:p>
            <a:r>
              <a:rPr lang="en-US" sz="3200" b="1" dirty="0"/>
              <a:t>Remedies</a:t>
            </a:r>
          </a:p>
          <a:p>
            <a:pPr lvl="1"/>
            <a:r>
              <a:rPr lang="en-US" sz="3200" b="1" i="0" dirty="0"/>
              <a:t>Think it through</a:t>
            </a:r>
          </a:p>
          <a:p>
            <a:pPr lvl="1"/>
            <a:r>
              <a:rPr lang="en-US" sz="3200" b="1" i="0" dirty="0"/>
              <a:t>Outline first	</a:t>
            </a:r>
          </a:p>
          <a:p>
            <a:pPr lvl="1"/>
            <a:r>
              <a:rPr lang="en-US" sz="3200" b="1" i="0" dirty="0"/>
              <a:t>Write discrete sections (marathon analogy)</a:t>
            </a:r>
          </a:p>
          <a:p>
            <a:pPr lvl="1"/>
            <a:r>
              <a:rPr lang="en-US" sz="3200" b="1" i="0" dirty="0"/>
              <a:t>Checklists </a:t>
            </a:r>
          </a:p>
          <a:p>
            <a:pPr lvl="1"/>
            <a:r>
              <a:rPr lang="en-US" sz="3200" b="1" i="0" dirty="0"/>
              <a:t>Do something else</a:t>
            </a:r>
          </a:p>
          <a:p>
            <a:pPr lvl="1"/>
            <a:r>
              <a:rPr lang="en-US" sz="3200" b="1" i="0" dirty="0"/>
              <a:t>Quiet time</a:t>
            </a:r>
          </a:p>
          <a:p>
            <a:pPr>
              <a:buFontTx/>
              <a:buNone/>
            </a:pPr>
            <a:endParaRPr lang="en-US" sz="3200" dirty="0"/>
          </a:p>
          <a:p>
            <a:pPr algn="ctr">
              <a:buFontTx/>
              <a:buNone/>
            </a:pPr>
            <a:endParaRPr lang="en-US" sz="4800" b="1" dirty="0"/>
          </a:p>
        </p:txBody>
      </p:sp>
      <p:sp>
        <p:nvSpPr>
          <p:cNvPr id="5" name="Slide Number Placeholder 5"/>
          <p:cNvSpPr>
            <a:spLocks noGrp="1"/>
          </p:cNvSpPr>
          <p:nvPr>
            <p:ph type="sldNum" sz="quarter" idx="12"/>
          </p:nvPr>
        </p:nvSpPr>
        <p:spPr/>
        <p:txBody>
          <a:bodyPr/>
          <a:lstStyle/>
          <a:p>
            <a:fld id="{DB6014EE-6641-47FD-AF7C-901C0B041E4C}" type="slidenum">
              <a:rPr lang="en-US" altLang="en-US"/>
              <a:pPr/>
              <a:t>18</a:t>
            </a:fld>
            <a:endParaRPr lang="en-US" altLang="en-US" dirty="0"/>
          </a:p>
        </p:txBody>
      </p:sp>
    </p:spTree>
    <p:extLst>
      <p:ext uri="{BB962C8B-B14F-4D97-AF65-F5344CB8AC3E}">
        <p14:creationId xmlns:p14="http://schemas.microsoft.com/office/powerpoint/2010/main" val="1200666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752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752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752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752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752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752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752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752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752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752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0752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0752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a:xfrm>
            <a:off x="685800" y="381000"/>
            <a:ext cx="7772400" cy="762000"/>
          </a:xfrm>
        </p:spPr>
        <p:txBody>
          <a:bodyPr/>
          <a:lstStyle/>
          <a:p>
            <a:r>
              <a:rPr lang="en-US" b="1" dirty="0"/>
              <a:t>PRACTICE POINTERS</a:t>
            </a:r>
          </a:p>
        </p:txBody>
      </p:sp>
      <p:sp>
        <p:nvSpPr>
          <p:cNvPr id="20484" name="Rectangle 3"/>
          <p:cNvSpPr>
            <a:spLocks noGrp="1" noChangeArrowheads="1"/>
          </p:cNvSpPr>
          <p:nvPr>
            <p:ph idx="1"/>
          </p:nvPr>
        </p:nvSpPr>
        <p:spPr>
          <a:xfrm>
            <a:off x="685800" y="1143000"/>
            <a:ext cx="7772400" cy="5562600"/>
          </a:xfrm>
        </p:spPr>
        <p:txBody>
          <a:bodyPr>
            <a:normAutofit fontScale="92500" lnSpcReduction="10000"/>
          </a:bodyPr>
          <a:lstStyle/>
          <a:p>
            <a:r>
              <a:rPr lang="en-US" sz="2600" b="1" dirty="0"/>
              <a:t>Error Preservation</a:t>
            </a:r>
          </a:p>
          <a:p>
            <a:pPr lvl="1"/>
            <a:r>
              <a:rPr lang="en-US" sz="2800" b="1" i="0" dirty="0"/>
              <a:t>“A supreme court is ‘a court of review, not of first view.’ ” </a:t>
            </a:r>
            <a:r>
              <a:rPr lang="en-US" sz="2800" b="1" dirty="0"/>
              <a:t>State v. Hanes</a:t>
            </a:r>
            <a:r>
              <a:rPr lang="en-US" sz="2800" b="1" i="0" dirty="0"/>
              <a:t>, 981 N.W.2d 454, 460 (Iowa 2022) (quoting </a:t>
            </a:r>
            <a:r>
              <a:rPr lang="en-US" sz="2800" b="1" dirty="0" err="1"/>
              <a:t>Ripperger</a:t>
            </a:r>
            <a:r>
              <a:rPr lang="en-US" sz="2800" b="1" dirty="0"/>
              <a:t> v. Iowa Pub. Info. Bd.</a:t>
            </a:r>
            <a:r>
              <a:rPr lang="en-US" sz="2800" b="1" i="0" dirty="0"/>
              <a:t>, 967 N.W.2d 540, 552 (Iowa 2021)).</a:t>
            </a:r>
          </a:p>
          <a:p>
            <a:pPr lvl="1"/>
            <a:r>
              <a:rPr lang="en-US" sz="2600" b="1" i="0" dirty="0"/>
              <a:t>N.B. Iowa R. Civ. P. 1.904(2) (providing for motions to reconsider, enlarge, or amend)</a:t>
            </a:r>
          </a:p>
          <a:p>
            <a:pPr lvl="1"/>
            <a:r>
              <a:rPr lang="en-US" sz="2600" b="1" i="0" dirty="0"/>
              <a:t>Purposes</a:t>
            </a:r>
          </a:p>
          <a:p>
            <a:pPr lvl="2"/>
            <a:r>
              <a:rPr lang="en-US" sz="2400" b="1" dirty="0"/>
              <a:t>Give district court chance to correct error. </a:t>
            </a:r>
            <a:r>
              <a:rPr lang="en-US" sz="2400" b="1" i="1" dirty="0"/>
              <a:t>See Hanes</a:t>
            </a:r>
            <a:r>
              <a:rPr lang="en-US" sz="2400" b="1" dirty="0"/>
              <a:t>, 981 N.W.2d at 458 (noting district court can correct its own errors and eliminate need for appeal).</a:t>
            </a:r>
          </a:p>
          <a:p>
            <a:pPr lvl="2"/>
            <a:r>
              <a:rPr lang="en-US" sz="2400" b="1" dirty="0"/>
              <a:t>Give other side chance to respond and make a record. </a:t>
            </a:r>
            <a:r>
              <a:rPr lang="en-US" sz="2400" b="1" i="1" dirty="0"/>
              <a:t>See id. </a:t>
            </a:r>
            <a:r>
              <a:rPr lang="en-US" sz="2400" b="1" dirty="0"/>
              <a:t>at 460 (describing opportunity to fill factual gaps in record).</a:t>
            </a:r>
          </a:p>
          <a:p>
            <a:pPr lvl="1"/>
            <a:endParaRPr lang="en-US" sz="2600" b="1" dirty="0"/>
          </a:p>
        </p:txBody>
      </p:sp>
      <p:sp>
        <p:nvSpPr>
          <p:cNvPr id="20482" name="Slide Number Placeholder 5"/>
          <p:cNvSpPr>
            <a:spLocks noGrp="1"/>
          </p:cNvSpPr>
          <p:nvPr>
            <p:ph type="sldNum" sz="quarter" idx="12"/>
          </p:nvPr>
        </p:nvSpPr>
        <p:spPr>
          <a:noFill/>
        </p:spPr>
        <p:txBody>
          <a:bodyPr/>
          <a:lstStyle/>
          <a:p>
            <a:fld id="{01608D27-AE72-4D31-B137-EEA4F8FF5C77}"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381000"/>
            <a:ext cx="7772400" cy="1143000"/>
          </a:xfrm>
        </p:spPr>
        <p:txBody>
          <a:bodyPr>
            <a:normAutofit/>
          </a:bodyPr>
          <a:lstStyle/>
          <a:p>
            <a:r>
              <a:rPr lang="en-US" altLang="en-US" b="1" dirty="0"/>
              <a:t>ULTIMATE GOAL </a:t>
            </a:r>
            <a:r>
              <a:rPr lang="en-US" altLang="en-US" sz="3200" b="1" dirty="0"/>
              <a:t>–</a:t>
            </a:r>
            <a:r>
              <a:rPr lang="en-US" altLang="en-US" b="1" dirty="0"/>
              <a:t> PERSUASION</a:t>
            </a:r>
          </a:p>
        </p:txBody>
      </p:sp>
      <p:sp>
        <p:nvSpPr>
          <p:cNvPr id="7171" name="Rectangle 3"/>
          <p:cNvSpPr>
            <a:spLocks noGrp="1" noChangeArrowheads="1"/>
          </p:cNvSpPr>
          <p:nvPr>
            <p:ph idx="1"/>
          </p:nvPr>
        </p:nvSpPr>
        <p:spPr>
          <a:xfrm>
            <a:off x="685800" y="1600200"/>
            <a:ext cx="7772400" cy="4876800"/>
          </a:xfrm>
        </p:spPr>
        <p:txBody>
          <a:bodyPr>
            <a:normAutofit/>
          </a:bodyPr>
          <a:lstStyle/>
          <a:p>
            <a:r>
              <a:rPr lang="en-US" altLang="en-US" sz="3000" b="1" dirty="0"/>
              <a:t>Remember your audience – put yourself in Judge’s shoes:</a:t>
            </a:r>
          </a:p>
          <a:p>
            <a:pPr marL="1208088" lvl="1" indent="-457200"/>
            <a:r>
              <a:rPr lang="en-US" altLang="en-US" sz="3000" b="1" i="0" dirty="0"/>
              <a:t>Judge feels overworked</a:t>
            </a:r>
          </a:p>
          <a:p>
            <a:pPr marL="1208088" lvl="1" indent="-457200"/>
            <a:r>
              <a:rPr lang="en-US" altLang="en-US" sz="3000" b="1" i="0" dirty="0"/>
              <a:t>Judge wants to do the “right” thing</a:t>
            </a:r>
          </a:p>
          <a:p>
            <a:pPr marL="1208088" lvl="1" indent="-457200"/>
            <a:r>
              <a:rPr lang="en-US" altLang="en-US" sz="3000" b="1" i="0" dirty="0"/>
              <a:t>Judge hates to be reversed</a:t>
            </a:r>
          </a:p>
          <a:p>
            <a:pPr marL="1208088" lvl="1" indent="-457200"/>
            <a:r>
              <a:rPr lang="en-US" altLang="en-US" sz="3000" b="1" i="0" dirty="0"/>
              <a:t>Judge reluctant to deny a party his or her “day in court”</a:t>
            </a:r>
          </a:p>
          <a:p>
            <a:pPr marL="1208088" lvl="1" indent="-457200"/>
            <a:r>
              <a:rPr lang="en-US" altLang="en-US" sz="3000" b="1" i="0" dirty="0"/>
              <a:t>Close calls typically won by advocate more trusted by the Judge</a:t>
            </a:r>
            <a:endParaRPr lang="en-US" altLang="en-US" sz="3000" i="0" dirty="0"/>
          </a:p>
        </p:txBody>
      </p:sp>
      <p:sp>
        <p:nvSpPr>
          <p:cNvPr id="5" name="Slide Number Placeholder 5"/>
          <p:cNvSpPr>
            <a:spLocks noGrp="1"/>
          </p:cNvSpPr>
          <p:nvPr>
            <p:ph type="sldNum" sz="quarter" idx="12"/>
          </p:nvPr>
        </p:nvSpPr>
        <p:spPr/>
        <p:txBody>
          <a:bodyPr/>
          <a:lstStyle/>
          <a:p>
            <a:fld id="{53346019-8265-4180-A5DF-A82D54929360}" type="slidenum">
              <a:rPr lang="en-US" altLang="en-US"/>
              <a:pPr/>
              <a:t>2</a:t>
            </a:fld>
            <a:endParaRPr lang="en-US" altLang="en-US"/>
          </a:p>
        </p:txBody>
      </p:sp>
    </p:spTree>
    <p:extLst>
      <p:ext uri="{BB962C8B-B14F-4D97-AF65-F5344CB8AC3E}">
        <p14:creationId xmlns:p14="http://schemas.microsoft.com/office/powerpoint/2010/main" val="4032077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171">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171">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171">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171">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79950-43A5-4547-A31B-D22B6A4A82D2}"/>
              </a:ext>
            </a:extLst>
          </p:cNvPr>
          <p:cNvSpPr>
            <a:spLocks noGrp="1"/>
          </p:cNvSpPr>
          <p:nvPr>
            <p:ph type="title"/>
          </p:nvPr>
        </p:nvSpPr>
        <p:spPr/>
        <p:txBody>
          <a:bodyPr/>
          <a:lstStyle/>
          <a:p>
            <a:r>
              <a:rPr lang="en-US" b="1" dirty="0"/>
              <a:t>PRACTICE POINTERS</a:t>
            </a:r>
          </a:p>
        </p:txBody>
      </p:sp>
      <p:sp>
        <p:nvSpPr>
          <p:cNvPr id="3" name="Content Placeholder 2">
            <a:extLst>
              <a:ext uri="{FF2B5EF4-FFF2-40B4-BE49-F238E27FC236}">
                <a16:creationId xmlns:a16="http://schemas.microsoft.com/office/drawing/2014/main" id="{4279354D-61C7-48F4-B9E6-34E06E91DD59}"/>
              </a:ext>
            </a:extLst>
          </p:cNvPr>
          <p:cNvSpPr>
            <a:spLocks noGrp="1"/>
          </p:cNvSpPr>
          <p:nvPr>
            <p:ph idx="1"/>
          </p:nvPr>
        </p:nvSpPr>
        <p:spPr>
          <a:xfrm>
            <a:off x="1028700" y="1524000"/>
            <a:ext cx="7200900" cy="4929386"/>
          </a:xfrm>
        </p:spPr>
        <p:txBody>
          <a:bodyPr>
            <a:normAutofit fontScale="85000" lnSpcReduction="10000"/>
          </a:bodyPr>
          <a:lstStyle/>
          <a:p>
            <a:pPr marL="285750" lvl="1" indent="-285750">
              <a:buFont typeface="Wingdings" panose="05000000000000000000" pitchFamily="2" charset="2"/>
              <a:buChar char="§"/>
              <a:defRPr/>
            </a:pPr>
            <a:r>
              <a:rPr kumimoji="0" lang="en-US" sz="2400" b="1" i="0" u="none" strike="noStrike" kern="1200" cap="none" spc="0" normalizeH="0" baseline="0" noProof="0" dirty="0">
                <a:ln>
                  <a:noFill/>
                </a:ln>
                <a:solidFill>
                  <a:srgbClr val="1A2E40"/>
                </a:solidFill>
                <a:effectLst/>
                <a:uLnTx/>
                <a:uFillTx/>
                <a:latin typeface="Franklin Gothic Book" panose="020B0503020102020204"/>
                <a:ea typeface="+mn-ea"/>
                <a:cs typeface="+mn-cs"/>
              </a:rPr>
              <a:t>Error preservation cont’d</a:t>
            </a:r>
          </a:p>
          <a:p>
            <a:pPr marL="914400" marR="0" lvl="1" indent="-384048" algn="l" defTabSz="685800" rtl="0" eaLnBrk="1" fontAlgn="auto" latinLnBrk="0" hangingPunct="1">
              <a:lnSpc>
                <a:spcPct val="94000"/>
              </a:lnSpc>
              <a:spcBef>
                <a:spcPts val="500"/>
              </a:spcBef>
              <a:spcAft>
                <a:spcPts val="200"/>
              </a:spcAft>
              <a:buClrTx/>
              <a:buSzTx/>
              <a:buFont typeface="Franklin Gothic Book" panose="020B0503020102020204" pitchFamily="34" charset="0"/>
              <a:buChar char="–"/>
              <a:tabLst/>
              <a:defRPr/>
            </a:pPr>
            <a:r>
              <a:rPr kumimoji="0" lang="en-US" sz="2400" b="1" i="0" u="none" strike="noStrike" kern="1200" cap="none" spc="0" normalizeH="0" baseline="0" noProof="0" dirty="0">
                <a:ln>
                  <a:noFill/>
                </a:ln>
                <a:solidFill>
                  <a:srgbClr val="1A2E40"/>
                </a:solidFill>
                <a:effectLst/>
                <a:uLnTx/>
                <a:uFillTx/>
                <a:latin typeface="Franklin Gothic Book" panose="020B0503020102020204"/>
                <a:ea typeface="+mn-ea"/>
                <a:cs typeface="+mn-cs"/>
              </a:rPr>
              <a:t>Error not preserved by denial of </a:t>
            </a:r>
            <a:r>
              <a:rPr kumimoji="0" lang="en-US" sz="2400" b="1" i="0" u="none" strike="noStrike" kern="1200" cap="none" spc="0" normalizeH="0" baseline="0" noProof="0" dirty="0" err="1">
                <a:ln>
                  <a:noFill/>
                </a:ln>
                <a:solidFill>
                  <a:srgbClr val="1A2E40"/>
                </a:solidFill>
                <a:effectLst/>
                <a:uLnTx/>
                <a:uFillTx/>
                <a:latin typeface="Franklin Gothic Book" panose="020B0503020102020204"/>
                <a:ea typeface="+mn-ea"/>
                <a:cs typeface="+mn-cs"/>
              </a:rPr>
              <a:t>MSJ</a:t>
            </a:r>
            <a:r>
              <a:rPr kumimoji="0" lang="en-US" sz="2400" b="1" i="0" u="none" strike="noStrike" kern="1200" cap="none" spc="0" normalizeH="0" baseline="0" noProof="0" dirty="0">
                <a:ln>
                  <a:noFill/>
                </a:ln>
                <a:solidFill>
                  <a:srgbClr val="1A2E40"/>
                </a:solidFill>
                <a:effectLst/>
                <a:uLnTx/>
                <a:uFillTx/>
                <a:latin typeface="Franklin Gothic Book" panose="020B0503020102020204"/>
                <a:ea typeface="+mn-ea"/>
                <a:cs typeface="+mn-cs"/>
              </a:rPr>
              <a:t>, must renew in motion for DV/JNOV. </a:t>
            </a:r>
            <a:r>
              <a:rPr kumimoji="0" lang="en-US" sz="2400" b="1" i="1" u="none" strike="noStrike" kern="1200" cap="none" spc="0" normalizeH="0" baseline="0" noProof="0" dirty="0">
                <a:ln>
                  <a:noFill/>
                </a:ln>
                <a:solidFill>
                  <a:srgbClr val="1A2E40"/>
                </a:solidFill>
                <a:effectLst/>
                <a:uLnTx/>
                <a:uFillTx/>
                <a:latin typeface="Franklin Gothic Book" panose="020B0503020102020204"/>
                <a:ea typeface="+mn-ea"/>
                <a:cs typeface="+mn-cs"/>
              </a:rPr>
              <a:t>See Jones v. Glenwood Golf Corp.</a:t>
            </a:r>
            <a:r>
              <a:rPr kumimoji="0" lang="en-US" sz="2400" b="1" i="0" u="none" strike="noStrike" kern="1200" cap="none" spc="0" normalizeH="0" baseline="0" noProof="0" dirty="0">
                <a:ln>
                  <a:noFill/>
                </a:ln>
                <a:solidFill>
                  <a:srgbClr val="1A2E40"/>
                </a:solidFill>
                <a:effectLst/>
                <a:uLnTx/>
                <a:uFillTx/>
                <a:latin typeface="Franklin Gothic Book" panose="020B0503020102020204"/>
                <a:ea typeface="+mn-ea"/>
                <a:cs typeface="+mn-cs"/>
              </a:rPr>
              <a:t>, </a:t>
            </a:r>
            <a:r>
              <a:rPr kumimoji="0" lang="pl-PL" sz="2400" b="1" i="0" u="none" strike="noStrike" kern="1200" cap="none" spc="0" normalizeH="0" baseline="0" noProof="0" dirty="0">
                <a:ln>
                  <a:noFill/>
                </a:ln>
                <a:solidFill>
                  <a:srgbClr val="1A2E40"/>
                </a:solidFill>
                <a:effectLst/>
                <a:uLnTx/>
                <a:uFillTx/>
                <a:latin typeface="Franklin Gothic Book" panose="020B0503020102020204"/>
                <a:ea typeface="+mn-ea"/>
                <a:cs typeface="+mn-cs"/>
              </a:rPr>
              <a:t>956 N.W.2d 138</a:t>
            </a:r>
            <a:r>
              <a:rPr kumimoji="0" lang="en-US" sz="2400" b="1" i="0" u="none" strike="noStrike" kern="1200" cap="none" spc="0" normalizeH="0" baseline="0" noProof="0" dirty="0">
                <a:ln>
                  <a:noFill/>
                </a:ln>
                <a:solidFill>
                  <a:srgbClr val="1A2E40"/>
                </a:solidFill>
                <a:effectLst/>
                <a:uLnTx/>
                <a:uFillTx/>
                <a:latin typeface="Franklin Gothic Book" panose="020B0503020102020204"/>
                <a:ea typeface="+mn-ea"/>
                <a:cs typeface="+mn-cs"/>
              </a:rPr>
              <a:t>, 142–43 (Iowa 2021). </a:t>
            </a:r>
            <a:r>
              <a:rPr kumimoji="0" lang="en-US" sz="2400" b="1" i="1" u="none" strike="noStrike" kern="1200" cap="none" spc="0" normalizeH="0" baseline="0" noProof="0" dirty="0">
                <a:ln>
                  <a:noFill/>
                </a:ln>
                <a:solidFill>
                  <a:srgbClr val="1A2E40"/>
                </a:solidFill>
                <a:effectLst/>
                <a:uLnTx/>
                <a:uFillTx/>
                <a:latin typeface="Franklin Gothic Book" panose="020B0503020102020204"/>
                <a:ea typeface="+mn-ea"/>
                <a:cs typeface="+mn-cs"/>
              </a:rPr>
              <a:t>But see Dupree v. Younger</a:t>
            </a:r>
            <a:r>
              <a:rPr kumimoji="0" lang="en-US" sz="2400" b="1" i="0" u="none" strike="noStrike" kern="1200" cap="none" spc="0" normalizeH="0" baseline="0" noProof="0" dirty="0">
                <a:ln>
                  <a:noFill/>
                </a:ln>
                <a:solidFill>
                  <a:srgbClr val="1A2E40"/>
                </a:solidFill>
                <a:effectLst/>
                <a:uLnTx/>
                <a:uFillTx/>
                <a:latin typeface="Franklin Gothic Book" panose="020B0503020102020204"/>
                <a:ea typeface="+mn-ea"/>
                <a:cs typeface="+mn-cs"/>
              </a:rPr>
              <a:t>, 2023 WL 3632755, at *4 (U.S. 2023) (holding post-trial motion under FRCP 50 not required to preserve error on a purely legal issue resolved at </a:t>
            </a:r>
            <a:r>
              <a:rPr kumimoji="0" lang="en-US" sz="2400" b="1" i="0" u="none" strike="noStrike" kern="1200" cap="none" spc="0" normalizeH="0" baseline="0" noProof="0" dirty="0" err="1">
                <a:ln>
                  <a:noFill/>
                </a:ln>
                <a:solidFill>
                  <a:srgbClr val="1A2E40"/>
                </a:solidFill>
                <a:effectLst/>
                <a:uLnTx/>
                <a:uFillTx/>
                <a:latin typeface="Franklin Gothic Book" panose="020B0503020102020204"/>
                <a:ea typeface="+mn-ea"/>
                <a:cs typeface="+mn-cs"/>
              </a:rPr>
              <a:t>SJ</a:t>
            </a:r>
            <a:r>
              <a:rPr kumimoji="0" lang="en-US" sz="2400" b="1" i="0" u="none" strike="noStrike" kern="1200" cap="none" spc="0" normalizeH="0" baseline="0" noProof="0" dirty="0">
                <a:ln>
                  <a:noFill/>
                </a:ln>
                <a:solidFill>
                  <a:srgbClr val="1A2E40"/>
                </a:solidFill>
                <a:effectLst/>
                <a:uLnTx/>
                <a:uFillTx/>
                <a:latin typeface="Franklin Gothic Book" panose="020B0503020102020204"/>
                <a:ea typeface="+mn-ea"/>
                <a:cs typeface="+mn-cs"/>
              </a:rPr>
              <a:t>).</a:t>
            </a:r>
          </a:p>
          <a:p>
            <a:pPr marL="1371600" marR="0" lvl="2" indent="-384048" algn="l" defTabSz="685800" rtl="0" eaLnBrk="1" fontAlgn="auto" latinLnBrk="0" hangingPunct="1">
              <a:lnSpc>
                <a:spcPct val="94000"/>
              </a:lnSpc>
              <a:spcBef>
                <a:spcPts val="500"/>
              </a:spcBef>
              <a:spcAft>
                <a:spcPts val="200"/>
              </a:spcAft>
              <a:buClrTx/>
              <a:buSzTx/>
              <a:buFont typeface="Franklin Gothic Book" panose="020B0503020102020204" pitchFamily="34" charset="0"/>
              <a:buChar char="■"/>
              <a:tabLst/>
              <a:defRPr/>
            </a:pPr>
            <a:r>
              <a:rPr kumimoji="0" lang="en-US" sz="2400" b="1" i="0" u="none" strike="noStrike" kern="1200" cap="none" spc="0" normalizeH="0" baseline="0" noProof="0" dirty="0">
                <a:ln>
                  <a:noFill/>
                </a:ln>
                <a:solidFill>
                  <a:srgbClr val="1A2E40"/>
                </a:solidFill>
                <a:effectLst/>
                <a:uLnTx/>
                <a:uFillTx/>
                <a:latin typeface="Franklin Gothic Book" panose="020B0503020102020204"/>
                <a:ea typeface="+mn-ea"/>
                <a:cs typeface="+mn-cs"/>
              </a:rPr>
              <a:t>JNOV limited to grounds asserted in DV motion. </a:t>
            </a:r>
            <a:r>
              <a:rPr kumimoji="0" lang="en-US" sz="2400" b="1" i="1" u="none" strike="noStrike" kern="1200" cap="none" spc="0" normalizeH="0" baseline="0" noProof="0" dirty="0" err="1">
                <a:ln>
                  <a:noFill/>
                </a:ln>
                <a:solidFill>
                  <a:srgbClr val="1A2E40"/>
                </a:solidFill>
                <a:effectLst/>
                <a:uLnTx/>
                <a:uFillTx/>
                <a:latin typeface="Franklin Gothic Book" panose="020B0503020102020204"/>
                <a:ea typeface="+mn-ea"/>
                <a:cs typeface="+mn-cs"/>
              </a:rPr>
              <a:t>Pavone</a:t>
            </a:r>
            <a:r>
              <a:rPr kumimoji="0" lang="en-US" sz="2400" b="1" i="1" u="none" strike="noStrike" kern="1200" cap="none" spc="0" normalizeH="0" baseline="0" noProof="0" dirty="0">
                <a:ln>
                  <a:noFill/>
                </a:ln>
                <a:solidFill>
                  <a:srgbClr val="1A2E40"/>
                </a:solidFill>
                <a:effectLst/>
                <a:uLnTx/>
                <a:uFillTx/>
                <a:latin typeface="Franklin Gothic Book" panose="020B0503020102020204"/>
                <a:ea typeface="+mn-ea"/>
                <a:cs typeface="+mn-cs"/>
              </a:rPr>
              <a:t> v. Kirke</a:t>
            </a:r>
            <a:r>
              <a:rPr kumimoji="0" lang="en-US" sz="2400" b="1" i="0" u="none" strike="noStrike" kern="1200" cap="none" spc="0" normalizeH="0" baseline="0" noProof="0" dirty="0">
                <a:ln>
                  <a:noFill/>
                </a:ln>
                <a:solidFill>
                  <a:srgbClr val="1A2E40"/>
                </a:solidFill>
                <a:effectLst/>
                <a:uLnTx/>
                <a:uFillTx/>
                <a:latin typeface="Franklin Gothic Book" panose="020B0503020102020204"/>
                <a:ea typeface="+mn-ea"/>
                <a:cs typeface="+mn-cs"/>
              </a:rPr>
              <a:t>, 801 N.W.2d 477, 493–94 (Iowa 2011).</a:t>
            </a:r>
          </a:p>
          <a:p>
            <a:pPr marL="914400" marR="0" lvl="1" indent="-384048" algn="l" defTabSz="685800" rtl="0" eaLnBrk="1" fontAlgn="auto" latinLnBrk="0" hangingPunct="1">
              <a:lnSpc>
                <a:spcPct val="94000"/>
              </a:lnSpc>
              <a:spcBef>
                <a:spcPts val="500"/>
              </a:spcBef>
              <a:spcAft>
                <a:spcPts val="200"/>
              </a:spcAft>
              <a:buClrTx/>
              <a:buSzTx/>
              <a:buFont typeface="Franklin Gothic Book" panose="020B0503020102020204" pitchFamily="34" charset="0"/>
              <a:buChar char="–"/>
              <a:tabLst/>
              <a:defRPr/>
            </a:pPr>
            <a:r>
              <a:rPr kumimoji="0" lang="en-US" sz="2400" b="1" i="0" u="none" strike="noStrike" kern="1200" cap="none" spc="0" normalizeH="0" baseline="0" noProof="0" dirty="0">
                <a:ln>
                  <a:noFill/>
                </a:ln>
                <a:solidFill>
                  <a:srgbClr val="1A2E40"/>
                </a:solidFill>
                <a:effectLst/>
                <a:uLnTx/>
                <a:uFillTx/>
                <a:latin typeface="Franklin Gothic Book" panose="020B0503020102020204"/>
                <a:ea typeface="+mn-ea"/>
                <a:cs typeface="+mn-cs"/>
              </a:rPr>
              <a:t>Don’t be too early or too late.</a:t>
            </a:r>
          </a:p>
          <a:p>
            <a:pPr lvl="2">
              <a:defRPr/>
            </a:pPr>
            <a:r>
              <a:rPr kumimoji="0" lang="en-US" sz="2400" b="1" i="0" u="none" strike="noStrike" kern="1200" cap="none" spc="0" normalizeH="0" baseline="0" noProof="0" dirty="0">
                <a:ln>
                  <a:noFill/>
                </a:ln>
                <a:solidFill>
                  <a:srgbClr val="1A2E40"/>
                </a:solidFill>
                <a:effectLst/>
                <a:uLnTx/>
                <a:uFillTx/>
                <a:latin typeface="Franklin Gothic Book" panose="020B0503020102020204"/>
                <a:ea typeface="+mn-ea"/>
                <a:cs typeface="+mn-cs"/>
              </a:rPr>
              <a:t>Too early: </a:t>
            </a:r>
            <a:r>
              <a:rPr kumimoji="0" lang="en-US" sz="2400" b="1" i="1" u="none" strike="noStrike" kern="1200" cap="none" spc="0" normalizeH="0" baseline="0" noProof="0" dirty="0">
                <a:ln>
                  <a:noFill/>
                </a:ln>
                <a:solidFill>
                  <a:srgbClr val="1A2E40"/>
                </a:solidFill>
                <a:effectLst/>
                <a:uLnTx/>
                <a:uFillTx/>
                <a:latin typeface="Franklin Gothic Book" panose="020B0503020102020204"/>
                <a:ea typeface="+mn-ea"/>
                <a:cs typeface="+mn-cs"/>
              </a:rPr>
              <a:t>Freer v. DAC, Inc.</a:t>
            </a:r>
            <a:r>
              <a:rPr kumimoji="0" lang="en-US" sz="2400" b="1" u="none" strike="noStrike" kern="1200" cap="none" spc="0" normalizeH="0" baseline="0" noProof="0" dirty="0">
                <a:ln>
                  <a:noFill/>
                </a:ln>
                <a:solidFill>
                  <a:srgbClr val="1A2E40"/>
                </a:solidFill>
                <a:effectLst/>
                <a:uLnTx/>
                <a:uFillTx/>
                <a:latin typeface="Franklin Gothic Book" panose="020B0503020102020204"/>
                <a:ea typeface="+mn-ea"/>
                <a:cs typeface="+mn-cs"/>
              </a:rPr>
              <a:t>, 929 N.W.2d 685, 687–88 (</a:t>
            </a:r>
            <a:r>
              <a:rPr lang="en-US" sz="2400" b="1" dirty="0">
                <a:solidFill>
                  <a:srgbClr val="1A2E40"/>
                </a:solidFill>
                <a:latin typeface="Franklin Gothic Book" panose="020B0503020102020204"/>
              </a:rPr>
              <a:t>Iowa 2019) (holding filing appeal waived posttrial motion).</a:t>
            </a:r>
          </a:p>
          <a:p>
            <a:pPr lvl="2">
              <a:defRPr/>
            </a:pPr>
            <a:r>
              <a:rPr lang="en-US" sz="2400" b="1" dirty="0">
                <a:solidFill>
                  <a:srgbClr val="1A2E40"/>
                </a:solidFill>
                <a:latin typeface="Franklin Gothic Book" panose="020B0503020102020204"/>
              </a:rPr>
              <a:t>Too late: </a:t>
            </a:r>
            <a:r>
              <a:rPr kumimoji="0" lang="en-US" sz="2400" b="1" i="1" u="none" strike="noStrike" kern="1200" cap="none" spc="0" normalizeH="0" baseline="0" noProof="0" dirty="0">
                <a:ln>
                  <a:noFill/>
                </a:ln>
                <a:solidFill>
                  <a:srgbClr val="1A2E40"/>
                </a:solidFill>
                <a:effectLst/>
                <a:uLnTx/>
                <a:uFillTx/>
                <a:latin typeface="Franklin Gothic Book" panose="020B0503020102020204"/>
                <a:ea typeface="+mn-ea"/>
                <a:cs typeface="+mn-cs"/>
              </a:rPr>
              <a:t>Valles v. </a:t>
            </a:r>
            <a:r>
              <a:rPr kumimoji="0" lang="en-US" sz="2400" b="1" i="1" u="none" strike="noStrike" kern="1200" cap="none" spc="0" normalizeH="0" baseline="0" noProof="0" dirty="0" err="1">
                <a:ln>
                  <a:noFill/>
                </a:ln>
                <a:solidFill>
                  <a:srgbClr val="1A2E40"/>
                </a:solidFill>
                <a:effectLst/>
                <a:uLnTx/>
                <a:uFillTx/>
                <a:latin typeface="Franklin Gothic Book" panose="020B0503020102020204"/>
                <a:ea typeface="+mn-ea"/>
                <a:cs typeface="+mn-cs"/>
              </a:rPr>
              <a:t>Mueting</a:t>
            </a:r>
            <a:r>
              <a:rPr kumimoji="0" lang="en-US" sz="2400" b="1" i="0" u="none" strike="noStrike" kern="1200" cap="none" spc="0" normalizeH="0" baseline="0" noProof="0" dirty="0">
                <a:ln>
                  <a:noFill/>
                </a:ln>
                <a:solidFill>
                  <a:srgbClr val="1A2E40"/>
                </a:solidFill>
                <a:effectLst/>
                <a:uLnTx/>
                <a:uFillTx/>
                <a:latin typeface="Franklin Gothic Book" panose="020B0503020102020204"/>
                <a:ea typeface="+mn-ea"/>
                <a:cs typeface="+mn-cs"/>
              </a:rPr>
              <a:t>, 956 N.W.2d 479, 483–84 (Iowa 2021) (holding plaintiff’s dismissal of last defendant triggered thirty-day deadline to appeal).</a:t>
            </a:r>
          </a:p>
          <a:p>
            <a:pPr marL="914400" marR="0" lvl="1" indent="-384048" algn="l" defTabSz="685800" rtl="0" eaLnBrk="1" fontAlgn="auto" latinLnBrk="0" hangingPunct="1">
              <a:lnSpc>
                <a:spcPct val="94000"/>
              </a:lnSpc>
              <a:spcBef>
                <a:spcPts val="500"/>
              </a:spcBef>
              <a:spcAft>
                <a:spcPts val="200"/>
              </a:spcAft>
              <a:buClrTx/>
              <a:buSzTx/>
              <a:buFont typeface="Franklin Gothic Book" panose="020B0503020102020204" pitchFamily="34" charset="0"/>
              <a:buChar char="–"/>
              <a:tabLst/>
              <a:defRPr/>
            </a:pPr>
            <a:endParaRPr kumimoji="0" lang="en-US" sz="1500" b="1"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a:p>
            <a:endParaRPr lang="en-US" dirty="0"/>
          </a:p>
        </p:txBody>
      </p:sp>
      <p:sp>
        <p:nvSpPr>
          <p:cNvPr id="4" name="Slide Number Placeholder 3">
            <a:extLst>
              <a:ext uri="{FF2B5EF4-FFF2-40B4-BE49-F238E27FC236}">
                <a16:creationId xmlns:a16="http://schemas.microsoft.com/office/drawing/2014/main" id="{AB0F60E7-ADAC-4569-9735-17953E232889}"/>
              </a:ext>
            </a:extLst>
          </p:cNvPr>
          <p:cNvSpPr>
            <a:spLocks noGrp="1"/>
          </p:cNvSpPr>
          <p:nvPr>
            <p:ph type="sldNum" sz="quarter" idx="12"/>
          </p:nvPr>
        </p:nvSpPr>
        <p:spPr/>
        <p:txBody>
          <a:bodyPr/>
          <a:lstStyle/>
          <a:p>
            <a:pPr>
              <a:defRPr/>
            </a:pPr>
            <a:fld id="{0AB81125-F381-48ED-8206-D92696635115}" type="slidenum">
              <a:rPr lang="en-US" smtClean="0"/>
              <a:pPr>
                <a:defRPr/>
              </a:pPr>
              <a:t>20</a:t>
            </a:fld>
            <a:endParaRPr lang="en-US"/>
          </a:p>
        </p:txBody>
      </p:sp>
    </p:spTree>
    <p:extLst>
      <p:ext uri="{BB962C8B-B14F-4D97-AF65-F5344CB8AC3E}">
        <p14:creationId xmlns:p14="http://schemas.microsoft.com/office/powerpoint/2010/main" val="8994295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6EE45-A560-4DD8-A977-44F683B3BC71}"/>
              </a:ext>
            </a:extLst>
          </p:cNvPr>
          <p:cNvSpPr>
            <a:spLocks noGrp="1"/>
          </p:cNvSpPr>
          <p:nvPr>
            <p:ph type="title"/>
          </p:nvPr>
        </p:nvSpPr>
        <p:spPr/>
        <p:txBody>
          <a:bodyPr/>
          <a:lstStyle/>
          <a:p>
            <a:r>
              <a:rPr lang="en-US" b="1" dirty="0"/>
              <a:t>PRACTICE POINTERS</a:t>
            </a:r>
            <a:endParaRPr lang="en-US" dirty="0"/>
          </a:p>
        </p:txBody>
      </p:sp>
      <p:sp>
        <p:nvSpPr>
          <p:cNvPr id="3" name="Content Placeholder 2">
            <a:extLst>
              <a:ext uri="{FF2B5EF4-FFF2-40B4-BE49-F238E27FC236}">
                <a16:creationId xmlns:a16="http://schemas.microsoft.com/office/drawing/2014/main" id="{2FE88E12-A511-43D4-9AF7-834694C7F8D7}"/>
              </a:ext>
            </a:extLst>
          </p:cNvPr>
          <p:cNvSpPr>
            <a:spLocks noGrp="1"/>
          </p:cNvSpPr>
          <p:nvPr>
            <p:ph idx="1"/>
          </p:nvPr>
        </p:nvSpPr>
        <p:spPr>
          <a:xfrm>
            <a:off x="1028700" y="2016536"/>
            <a:ext cx="7200900" cy="4436850"/>
          </a:xfrm>
        </p:spPr>
        <p:txBody>
          <a:bodyPr>
            <a:normAutofit lnSpcReduction="10000"/>
          </a:bodyPr>
          <a:lstStyle/>
          <a:p>
            <a:r>
              <a:rPr lang="en-US" b="1" dirty="0"/>
              <a:t>Proofread verdict form as well as jury instructions</a:t>
            </a:r>
          </a:p>
          <a:p>
            <a:pPr lvl="1"/>
            <a:r>
              <a:rPr lang="en-US" b="1" i="0" dirty="0"/>
              <a:t>“We agree with the court of appeals and district court that Whitlow preserved error notwithstanding her failure to object to the erroneous verdict form. She had proposed the correct form, all counsel and the court overlooked the error in the verdict form proposed by </a:t>
            </a:r>
            <a:r>
              <a:rPr lang="en-US" b="1" i="0" dirty="0" err="1"/>
              <a:t>McConnaha</a:t>
            </a:r>
            <a:r>
              <a:rPr lang="en-US" b="1" i="0" dirty="0"/>
              <a:t> and submitted by the court, and Whitlow timely moved for a mistrial or new trial.” </a:t>
            </a:r>
            <a:r>
              <a:rPr lang="en-US" b="1" dirty="0"/>
              <a:t>Whitlow v. </a:t>
            </a:r>
            <a:r>
              <a:rPr lang="en-US" b="1" dirty="0" err="1"/>
              <a:t>McConnaha</a:t>
            </a:r>
            <a:r>
              <a:rPr lang="en-US" b="1" i="0" dirty="0"/>
              <a:t>, 935 N.W.2d 565, 570 n.4 (Iowa 2019).</a:t>
            </a:r>
          </a:p>
          <a:p>
            <a:pPr lvl="1"/>
            <a:r>
              <a:rPr lang="en-US" b="1" dirty="0"/>
              <a:t>But see Olson v. BNSF Ry. Co.</a:t>
            </a:r>
            <a:r>
              <a:rPr lang="en-US" b="1" i="0" dirty="0"/>
              <a:t>, No. 22–0587, 2023 WL 386709, at *3 (Iowa Ct. App. Jan. 25, 2023) (Buller, J., concurring specially) (“I am concerned that our application of the </a:t>
            </a:r>
            <a:r>
              <a:rPr lang="en-US" b="1" dirty="0"/>
              <a:t>Whitlow</a:t>
            </a:r>
            <a:r>
              <a:rPr lang="en-US" b="1" i="0" dirty="0"/>
              <a:t> footnote . . . invites mischief in this and future litigation.”), </a:t>
            </a:r>
            <a:r>
              <a:rPr lang="en-US" b="1" dirty="0"/>
              <a:t>further review granted </a:t>
            </a:r>
            <a:r>
              <a:rPr lang="en-US" b="1" i="0" dirty="0"/>
              <a:t>Order, </a:t>
            </a:r>
            <a:r>
              <a:rPr lang="en-US" b="1" dirty="0"/>
              <a:t>Olson v. BNSF Ry. Co.</a:t>
            </a:r>
            <a:r>
              <a:rPr lang="en-US" b="1" i="0" dirty="0"/>
              <a:t>, No. 22–0587 (Iowa Apr. 27, 2023).</a:t>
            </a:r>
          </a:p>
          <a:p>
            <a:endParaRPr lang="en-US" dirty="0"/>
          </a:p>
        </p:txBody>
      </p:sp>
      <p:sp>
        <p:nvSpPr>
          <p:cNvPr id="4" name="Slide Number Placeholder 3">
            <a:extLst>
              <a:ext uri="{FF2B5EF4-FFF2-40B4-BE49-F238E27FC236}">
                <a16:creationId xmlns:a16="http://schemas.microsoft.com/office/drawing/2014/main" id="{B61162BD-4064-4492-97C1-972D5BDF4BFC}"/>
              </a:ext>
            </a:extLst>
          </p:cNvPr>
          <p:cNvSpPr>
            <a:spLocks noGrp="1"/>
          </p:cNvSpPr>
          <p:nvPr>
            <p:ph type="sldNum" sz="quarter" idx="12"/>
          </p:nvPr>
        </p:nvSpPr>
        <p:spPr/>
        <p:txBody>
          <a:bodyPr/>
          <a:lstStyle/>
          <a:p>
            <a:pPr>
              <a:defRPr/>
            </a:pPr>
            <a:fld id="{0AB81125-F381-48ED-8206-D92696635115}" type="slidenum">
              <a:rPr lang="en-US" smtClean="0"/>
              <a:pPr>
                <a:defRPr/>
              </a:pPr>
              <a:t>21</a:t>
            </a:fld>
            <a:endParaRPr lang="en-US"/>
          </a:p>
        </p:txBody>
      </p:sp>
    </p:spTree>
    <p:extLst>
      <p:ext uri="{BB962C8B-B14F-4D97-AF65-F5344CB8AC3E}">
        <p14:creationId xmlns:p14="http://schemas.microsoft.com/office/powerpoint/2010/main" val="33946922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685800" y="381000"/>
            <a:ext cx="7772400" cy="762000"/>
          </a:xfrm>
        </p:spPr>
        <p:txBody>
          <a:bodyPr>
            <a:normAutofit/>
          </a:bodyPr>
          <a:lstStyle/>
          <a:p>
            <a:r>
              <a:rPr lang="en-US" altLang="en-US" b="1" dirty="0"/>
              <a:t>APPELLATE BRIEF </a:t>
            </a:r>
          </a:p>
        </p:txBody>
      </p:sp>
      <p:sp>
        <p:nvSpPr>
          <p:cNvPr id="107523" name="Rectangle 3"/>
          <p:cNvSpPr>
            <a:spLocks noGrp="1" noChangeArrowheads="1"/>
          </p:cNvSpPr>
          <p:nvPr>
            <p:ph idx="1"/>
          </p:nvPr>
        </p:nvSpPr>
        <p:spPr>
          <a:xfrm>
            <a:off x="685800" y="1524000"/>
            <a:ext cx="7772400" cy="4572000"/>
          </a:xfrm>
        </p:spPr>
        <p:txBody>
          <a:bodyPr>
            <a:normAutofit/>
          </a:bodyPr>
          <a:lstStyle/>
          <a:p>
            <a:pPr marL="461963" indent="-461963">
              <a:lnSpc>
                <a:spcPct val="90000"/>
              </a:lnSpc>
              <a:buFont typeface="Marlett" pitchFamily="2" charset="2"/>
              <a:buNone/>
            </a:pPr>
            <a:r>
              <a:rPr lang="en-US" sz="3200" b="1" dirty="0"/>
              <a:t>Before briefing:</a:t>
            </a:r>
          </a:p>
          <a:p>
            <a:pPr>
              <a:lnSpc>
                <a:spcPct val="90000"/>
              </a:lnSpc>
              <a:buFont typeface="Wingdings" panose="05000000000000000000" pitchFamily="2" charset="2"/>
              <a:buChar char="§"/>
            </a:pPr>
            <a:r>
              <a:rPr lang="en-US" sz="3200" b="1" dirty="0"/>
              <a:t>Determine the “record” early</a:t>
            </a:r>
          </a:p>
          <a:p>
            <a:pPr>
              <a:lnSpc>
                <a:spcPct val="90000"/>
              </a:lnSpc>
              <a:buFont typeface="Wingdings" panose="05000000000000000000" pitchFamily="2" charset="2"/>
              <a:buChar char="§"/>
            </a:pPr>
            <a:r>
              <a:rPr lang="en-US" sz="3200" b="1" dirty="0"/>
              <a:t>Ascertain the governing rules early</a:t>
            </a:r>
          </a:p>
          <a:p>
            <a:pPr>
              <a:lnSpc>
                <a:spcPct val="90000"/>
              </a:lnSpc>
              <a:buFont typeface="Wingdings" panose="05000000000000000000" pitchFamily="2" charset="2"/>
              <a:buChar char="§"/>
            </a:pPr>
            <a:r>
              <a:rPr lang="en-US" sz="3200" b="1" dirty="0"/>
              <a:t>Expect no second extension of time or relief from page limits – finish early!</a:t>
            </a:r>
          </a:p>
          <a:p>
            <a:pPr>
              <a:lnSpc>
                <a:spcPct val="90000"/>
              </a:lnSpc>
              <a:buFont typeface="Wingdings" panose="05000000000000000000" pitchFamily="2" charset="2"/>
              <a:buChar char="§"/>
            </a:pPr>
            <a:r>
              <a:rPr lang="en-US" sz="3200" b="1" dirty="0"/>
              <a:t>Consider seeking </a:t>
            </a:r>
            <a:r>
              <a:rPr lang="en-US" sz="3200" b="1" i="1" dirty="0"/>
              <a:t>Amicus </a:t>
            </a:r>
            <a:r>
              <a:rPr lang="en-US" sz="3200" b="1" dirty="0"/>
              <a:t>brief(s)</a:t>
            </a:r>
          </a:p>
        </p:txBody>
      </p:sp>
      <p:sp>
        <p:nvSpPr>
          <p:cNvPr id="5" name="Slide Number Placeholder 5"/>
          <p:cNvSpPr>
            <a:spLocks noGrp="1"/>
          </p:cNvSpPr>
          <p:nvPr>
            <p:ph type="sldNum" sz="quarter" idx="12"/>
          </p:nvPr>
        </p:nvSpPr>
        <p:spPr/>
        <p:txBody>
          <a:bodyPr/>
          <a:lstStyle/>
          <a:p>
            <a:fld id="{DB6014EE-6641-47FD-AF7C-901C0B041E4C}" type="slidenum">
              <a:rPr lang="en-US" altLang="en-US"/>
              <a:pPr/>
              <a:t>22</a:t>
            </a:fld>
            <a:endParaRPr lang="en-US" altLang="en-US" dirty="0"/>
          </a:p>
        </p:txBody>
      </p:sp>
    </p:spTree>
    <p:extLst>
      <p:ext uri="{BB962C8B-B14F-4D97-AF65-F5344CB8AC3E}">
        <p14:creationId xmlns:p14="http://schemas.microsoft.com/office/powerpoint/2010/main" val="4150662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752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752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752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752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75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685800" y="381000"/>
            <a:ext cx="7772400" cy="762000"/>
          </a:xfrm>
        </p:spPr>
        <p:txBody>
          <a:bodyPr>
            <a:normAutofit/>
          </a:bodyPr>
          <a:lstStyle/>
          <a:p>
            <a:r>
              <a:rPr lang="en-US" altLang="en-US" b="1" dirty="0"/>
              <a:t>APPELLANT’S BRIEF (Iowa) </a:t>
            </a:r>
          </a:p>
        </p:txBody>
      </p:sp>
      <p:sp>
        <p:nvSpPr>
          <p:cNvPr id="107523" name="Rectangle 3"/>
          <p:cNvSpPr>
            <a:spLocks noGrp="1" noChangeArrowheads="1"/>
          </p:cNvSpPr>
          <p:nvPr>
            <p:ph idx="1"/>
          </p:nvPr>
        </p:nvSpPr>
        <p:spPr>
          <a:xfrm>
            <a:off x="685800" y="1143000"/>
            <a:ext cx="7772400" cy="4953000"/>
          </a:xfrm>
        </p:spPr>
        <p:txBody>
          <a:bodyPr>
            <a:normAutofit/>
          </a:bodyPr>
          <a:lstStyle/>
          <a:p>
            <a:pPr algn="ctr">
              <a:buFontTx/>
              <a:buNone/>
            </a:pPr>
            <a:r>
              <a:rPr lang="en-US" sz="2200" b="1" i="1" dirty="0"/>
              <a:t>See</a:t>
            </a:r>
            <a:r>
              <a:rPr lang="en-US" sz="2200" b="1" dirty="0"/>
              <a:t> Iowa R. App. P. 6.903 </a:t>
            </a:r>
            <a:r>
              <a:rPr lang="en-US" sz="2200" b="1" i="1" dirty="0"/>
              <a:t>et. seq.</a:t>
            </a:r>
            <a:endParaRPr lang="en-US" sz="3200" b="1" dirty="0"/>
          </a:p>
          <a:p>
            <a:r>
              <a:rPr lang="en-US" sz="3200" b="1" dirty="0"/>
              <a:t>Table of Contents</a:t>
            </a:r>
          </a:p>
          <a:p>
            <a:pPr lvl="1"/>
            <a:r>
              <a:rPr lang="en-US" sz="3200" b="1" i="0" dirty="0"/>
              <a:t>Informative headings and subheadings should read like a summary of argument</a:t>
            </a:r>
          </a:p>
          <a:p>
            <a:r>
              <a:rPr lang="en-US" sz="3200" b="1" dirty="0"/>
              <a:t>Table of Authorities</a:t>
            </a:r>
          </a:p>
          <a:p>
            <a:pPr lvl="1"/>
            <a:r>
              <a:rPr lang="en-US" sz="3200" b="1" i="0" dirty="0"/>
              <a:t>Organization (cases alphabetically; statutes numerically; other authorities)</a:t>
            </a:r>
          </a:p>
          <a:p>
            <a:pPr lvl="1"/>
            <a:r>
              <a:rPr lang="en-US" sz="3200" b="1" i="0" dirty="0"/>
              <a:t>No jump cites; “</a:t>
            </a:r>
            <a:r>
              <a:rPr lang="en-US" sz="3200" b="1" i="1" dirty="0"/>
              <a:t>passim</a:t>
            </a:r>
            <a:r>
              <a:rPr lang="en-US" sz="3200" b="1" i="0" dirty="0"/>
              <a:t>”</a:t>
            </a:r>
          </a:p>
        </p:txBody>
      </p:sp>
      <p:sp>
        <p:nvSpPr>
          <p:cNvPr id="5" name="Slide Number Placeholder 5"/>
          <p:cNvSpPr>
            <a:spLocks noGrp="1"/>
          </p:cNvSpPr>
          <p:nvPr>
            <p:ph type="sldNum" sz="quarter" idx="12"/>
          </p:nvPr>
        </p:nvSpPr>
        <p:spPr/>
        <p:txBody>
          <a:bodyPr/>
          <a:lstStyle/>
          <a:p>
            <a:fld id="{DB6014EE-6641-47FD-AF7C-901C0B041E4C}" type="slidenum">
              <a:rPr lang="en-US" altLang="en-US"/>
              <a:pPr/>
              <a:t>23</a:t>
            </a:fld>
            <a:endParaRPr lang="en-US" altLang="en-US" dirty="0"/>
          </a:p>
        </p:txBody>
      </p:sp>
    </p:spTree>
    <p:extLst>
      <p:ext uri="{BB962C8B-B14F-4D97-AF65-F5344CB8AC3E}">
        <p14:creationId xmlns:p14="http://schemas.microsoft.com/office/powerpoint/2010/main" val="1640679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752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752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752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752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752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75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685800" y="381000"/>
            <a:ext cx="7772400" cy="762000"/>
          </a:xfrm>
        </p:spPr>
        <p:txBody>
          <a:bodyPr>
            <a:normAutofit/>
          </a:bodyPr>
          <a:lstStyle/>
          <a:p>
            <a:r>
              <a:rPr lang="en-US" altLang="en-US" b="1" dirty="0"/>
              <a:t>APPELLANT’S BRIEF</a:t>
            </a:r>
          </a:p>
        </p:txBody>
      </p:sp>
      <p:sp>
        <p:nvSpPr>
          <p:cNvPr id="107523" name="Rectangle 3"/>
          <p:cNvSpPr>
            <a:spLocks noGrp="1" noChangeArrowheads="1"/>
          </p:cNvSpPr>
          <p:nvPr>
            <p:ph idx="1"/>
          </p:nvPr>
        </p:nvSpPr>
        <p:spPr>
          <a:xfrm>
            <a:off x="685800" y="1447800"/>
            <a:ext cx="7772400" cy="4648200"/>
          </a:xfrm>
        </p:spPr>
        <p:txBody>
          <a:bodyPr>
            <a:normAutofit fontScale="92500" lnSpcReduction="20000"/>
          </a:bodyPr>
          <a:lstStyle/>
          <a:p>
            <a:r>
              <a:rPr lang="en-US" sz="3200" b="1" dirty="0"/>
              <a:t>General Pointers: </a:t>
            </a:r>
          </a:p>
          <a:p>
            <a:pPr lvl="1"/>
            <a:r>
              <a:rPr lang="en-US" sz="3200" b="1" i="0" dirty="0"/>
              <a:t>Consistency with abbreviations/citation 	form in text</a:t>
            </a:r>
          </a:p>
          <a:p>
            <a:pPr lvl="1"/>
            <a:r>
              <a:rPr lang="en-US" sz="3200" b="1" i="0" dirty="0"/>
              <a:t>Proofreading</a:t>
            </a:r>
          </a:p>
          <a:p>
            <a:r>
              <a:rPr lang="en-US" sz="3200" b="1" dirty="0"/>
              <a:t>Statement of Issues</a:t>
            </a:r>
          </a:p>
          <a:p>
            <a:pPr lvl="1"/>
            <a:r>
              <a:rPr lang="en-US" sz="3200" b="1" i="0" dirty="0"/>
              <a:t>Vitally important to frame issues effectively</a:t>
            </a:r>
          </a:p>
          <a:p>
            <a:r>
              <a:rPr lang="en-US" sz="3200" b="1" dirty="0"/>
              <a:t>Statement of the Case</a:t>
            </a:r>
          </a:p>
          <a:p>
            <a:pPr lvl="1"/>
            <a:r>
              <a:rPr lang="en-US" sz="3200" b="1" i="0" dirty="0"/>
              <a:t>Introductory sentence should orient reader </a:t>
            </a:r>
          </a:p>
          <a:p>
            <a:pPr lvl="1"/>
            <a:r>
              <a:rPr lang="en-US" sz="3200" b="1" i="0" dirty="0"/>
              <a:t>Short procedural history of case</a:t>
            </a:r>
          </a:p>
          <a:p>
            <a:pPr>
              <a:buFontTx/>
              <a:buNone/>
            </a:pPr>
            <a:endParaRPr lang="en-US" sz="3200" b="1" dirty="0"/>
          </a:p>
          <a:p>
            <a:pPr algn="ctr">
              <a:buFontTx/>
              <a:buNone/>
            </a:pPr>
            <a:endParaRPr lang="en-US" sz="3200" b="1" dirty="0"/>
          </a:p>
        </p:txBody>
      </p:sp>
      <p:sp>
        <p:nvSpPr>
          <p:cNvPr id="5" name="Slide Number Placeholder 5"/>
          <p:cNvSpPr>
            <a:spLocks noGrp="1"/>
          </p:cNvSpPr>
          <p:nvPr>
            <p:ph type="sldNum" sz="quarter" idx="12"/>
          </p:nvPr>
        </p:nvSpPr>
        <p:spPr/>
        <p:txBody>
          <a:bodyPr/>
          <a:lstStyle/>
          <a:p>
            <a:fld id="{DB6014EE-6641-47FD-AF7C-901C0B041E4C}" type="slidenum">
              <a:rPr lang="en-US" altLang="en-US"/>
              <a:pPr/>
              <a:t>24</a:t>
            </a:fld>
            <a:endParaRPr lang="en-US" altLang="en-US" dirty="0"/>
          </a:p>
        </p:txBody>
      </p:sp>
    </p:spTree>
    <p:extLst>
      <p:ext uri="{BB962C8B-B14F-4D97-AF65-F5344CB8AC3E}">
        <p14:creationId xmlns:p14="http://schemas.microsoft.com/office/powerpoint/2010/main" val="2683947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752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752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752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752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752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752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752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752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685800" y="381000"/>
            <a:ext cx="7772400" cy="762000"/>
          </a:xfrm>
        </p:spPr>
        <p:txBody>
          <a:bodyPr>
            <a:normAutofit/>
          </a:bodyPr>
          <a:lstStyle/>
          <a:p>
            <a:r>
              <a:rPr lang="en-US" altLang="en-US" b="1" dirty="0"/>
              <a:t>APPELLANT’S BRIEF</a:t>
            </a:r>
          </a:p>
        </p:txBody>
      </p:sp>
      <p:sp>
        <p:nvSpPr>
          <p:cNvPr id="107523" name="Rectangle 3"/>
          <p:cNvSpPr>
            <a:spLocks noGrp="1" noChangeArrowheads="1"/>
          </p:cNvSpPr>
          <p:nvPr>
            <p:ph idx="1"/>
          </p:nvPr>
        </p:nvSpPr>
        <p:spPr>
          <a:xfrm>
            <a:off x="685800" y="1447800"/>
            <a:ext cx="7772400" cy="4648200"/>
          </a:xfrm>
        </p:spPr>
        <p:txBody>
          <a:bodyPr>
            <a:normAutofit fontScale="92500" lnSpcReduction="10000"/>
          </a:bodyPr>
          <a:lstStyle/>
          <a:p>
            <a:r>
              <a:rPr lang="en-US" sz="3200" b="1" dirty="0"/>
              <a:t>Statement of Facts</a:t>
            </a:r>
          </a:p>
          <a:p>
            <a:pPr lvl="1"/>
            <a:r>
              <a:rPr lang="en-US" sz="3200" b="1" i="0" dirty="0"/>
              <a:t>Organize thematically</a:t>
            </a:r>
          </a:p>
          <a:p>
            <a:pPr lvl="1"/>
            <a:r>
              <a:rPr lang="en-US" sz="3200" b="1" i="0" dirty="0"/>
              <a:t>Tell a story that fits theme</a:t>
            </a:r>
          </a:p>
          <a:p>
            <a:pPr lvl="1"/>
            <a:r>
              <a:rPr lang="en-US" sz="3200" b="1" i="0" dirty="0"/>
              <a:t>Quote favorable passages from ruling(s) below</a:t>
            </a:r>
          </a:p>
          <a:p>
            <a:pPr lvl="1"/>
            <a:r>
              <a:rPr lang="en-US" sz="3200" b="1" i="0" dirty="0"/>
              <a:t>Don’t be conclusory or overtly argumentative – let the facts persuade</a:t>
            </a:r>
          </a:p>
          <a:p>
            <a:pPr lvl="1"/>
            <a:r>
              <a:rPr lang="en-US" sz="3200" b="1" i="0" dirty="0"/>
              <a:t>Use concrete facts; minimize use of adverbs and adjectives</a:t>
            </a:r>
          </a:p>
          <a:p>
            <a:pPr lvl="1"/>
            <a:r>
              <a:rPr lang="en-US" sz="3200" b="1" i="0" dirty="0"/>
              <a:t>Try “of course” test</a:t>
            </a:r>
          </a:p>
        </p:txBody>
      </p:sp>
      <p:sp>
        <p:nvSpPr>
          <p:cNvPr id="5" name="Slide Number Placeholder 5"/>
          <p:cNvSpPr>
            <a:spLocks noGrp="1"/>
          </p:cNvSpPr>
          <p:nvPr>
            <p:ph type="sldNum" sz="quarter" idx="12"/>
          </p:nvPr>
        </p:nvSpPr>
        <p:spPr/>
        <p:txBody>
          <a:bodyPr/>
          <a:lstStyle/>
          <a:p>
            <a:fld id="{DB6014EE-6641-47FD-AF7C-901C0B041E4C}" type="slidenum">
              <a:rPr lang="en-US" altLang="en-US"/>
              <a:pPr/>
              <a:t>25</a:t>
            </a:fld>
            <a:endParaRPr lang="en-US" altLang="en-US" dirty="0"/>
          </a:p>
        </p:txBody>
      </p:sp>
    </p:spTree>
    <p:extLst>
      <p:ext uri="{BB962C8B-B14F-4D97-AF65-F5344CB8AC3E}">
        <p14:creationId xmlns:p14="http://schemas.microsoft.com/office/powerpoint/2010/main" val="747121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752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752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752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752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752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752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752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685800" y="381000"/>
            <a:ext cx="7772400" cy="762000"/>
          </a:xfrm>
        </p:spPr>
        <p:txBody>
          <a:bodyPr>
            <a:normAutofit/>
          </a:bodyPr>
          <a:lstStyle/>
          <a:p>
            <a:r>
              <a:rPr lang="en-US" altLang="en-US" b="1" dirty="0"/>
              <a:t>APPELLANT’S BRIEF</a:t>
            </a:r>
          </a:p>
        </p:txBody>
      </p:sp>
      <p:sp>
        <p:nvSpPr>
          <p:cNvPr id="107523" name="Rectangle 3"/>
          <p:cNvSpPr>
            <a:spLocks noGrp="1" noChangeArrowheads="1"/>
          </p:cNvSpPr>
          <p:nvPr>
            <p:ph idx="1"/>
          </p:nvPr>
        </p:nvSpPr>
        <p:spPr>
          <a:xfrm>
            <a:off x="685800" y="1447800"/>
            <a:ext cx="7772400" cy="4648200"/>
          </a:xfrm>
        </p:spPr>
        <p:txBody>
          <a:bodyPr>
            <a:normAutofit/>
          </a:bodyPr>
          <a:lstStyle/>
          <a:p>
            <a:pPr marL="457200"/>
            <a:r>
              <a:rPr lang="en-US" sz="2500" b="1" dirty="0"/>
              <a:t>Routing Statement</a:t>
            </a:r>
          </a:p>
          <a:p>
            <a:pPr marL="987552" lvl="1"/>
            <a:r>
              <a:rPr lang="en-US" sz="2500" b="1" dirty="0"/>
              <a:t>See</a:t>
            </a:r>
            <a:r>
              <a:rPr lang="en-US" sz="2500" b="1" i="0" dirty="0"/>
              <a:t> Iowa R. App. P. 6.903(2)(</a:t>
            </a:r>
            <a:r>
              <a:rPr lang="en-US" sz="2500" b="1" dirty="0"/>
              <a:t>d</a:t>
            </a:r>
            <a:r>
              <a:rPr lang="en-US" sz="2500" b="1" i="0" dirty="0"/>
              <a:t>) &amp; 6.1101</a:t>
            </a:r>
          </a:p>
          <a:p>
            <a:pPr marL="987552" lvl="1"/>
            <a:r>
              <a:rPr lang="en-US" sz="2500" b="1" i="0" dirty="0"/>
              <a:t>Strategic Considerations</a:t>
            </a:r>
          </a:p>
          <a:p>
            <a:r>
              <a:rPr lang="en-US" sz="2500" b="1" dirty="0"/>
              <a:t>Preservation of Error</a:t>
            </a:r>
          </a:p>
          <a:p>
            <a:pPr lvl="1"/>
            <a:r>
              <a:rPr lang="en-US" sz="2500" b="1" i="0" dirty="0"/>
              <a:t>Identify how error was preserved. Iowa R. App. P. 6.903(2)(</a:t>
            </a:r>
            <a:r>
              <a:rPr lang="en-US" sz="2500" b="1" dirty="0"/>
              <a:t>g</a:t>
            </a:r>
            <a:r>
              <a:rPr lang="en-US" sz="2500" b="1" i="0" dirty="0"/>
              <a:t>)(1).</a:t>
            </a:r>
          </a:p>
          <a:p>
            <a:pPr lvl="1"/>
            <a:r>
              <a:rPr lang="en-US" sz="2500" b="1" i="0" dirty="0"/>
              <a:t>Identify standard/scope of review. Iowa R. App. P. 6.903(2)(</a:t>
            </a:r>
            <a:r>
              <a:rPr lang="en-US" sz="2500" b="1" dirty="0"/>
              <a:t>g</a:t>
            </a:r>
            <a:r>
              <a:rPr lang="en-US" sz="2500" b="1" i="0" dirty="0"/>
              <a:t>)(2).</a:t>
            </a:r>
          </a:p>
          <a:p>
            <a:pPr lvl="2"/>
            <a:r>
              <a:rPr lang="en-US" sz="2300" b="1" dirty="0"/>
              <a:t>How much leeway does the court have?</a:t>
            </a:r>
          </a:p>
        </p:txBody>
      </p:sp>
      <p:sp>
        <p:nvSpPr>
          <p:cNvPr id="5" name="Slide Number Placeholder 5"/>
          <p:cNvSpPr>
            <a:spLocks noGrp="1"/>
          </p:cNvSpPr>
          <p:nvPr>
            <p:ph type="sldNum" sz="quarter" idx="12"/>
          </p:nvPr>
        </p:nvSpPr>
        <p:spPr/>
        <p:txBody>
          <a:bodyPr/>
          <a:lstStyle/>
          <a:p>
            <a:fld id="{DB6014EE-6641-47FD-AF7C-901C0B041E4C}" type="slidenum">
              <a:rPr lang="en-US" altLang="en-US"/>
              <a:pPr/>
              <a:t>26</a:t>
            </a:fld>
            <a:endParaRPr lang="en-US" altLang="en-US" dirty="0"/>
          </a:p>
        </p:txBody>
      </p:sp>
    </p:spTree>
    <p:extLst>
      <p:ext uri="{BB962C8B-B14F-4D97-AF65-F5344CB8AC3E}">
        <p14:creationId xmlns:p14="http://schemas.microsoft.com/office/powerpoint/2010/main" val="559382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752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752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752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752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752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752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752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685800" y="381000"/>
            <a:ext cx="7772400" cy="762000"/>
          </a:xfrm>
        </p:spPr>
        <p:txBody>
          <a:bodyPr>
            <a:normAutofit/>
          </a:bodyPr>
          <a:lstStyle/>
          <a:p>
            <a:r>
              <a:rPr lang="en-US" altLang="en-US" b="1" dirty="0"/>
              <a:t>APPELLANT’S BRIEF</a:t>
            </a:r>
          </a:p>
        </p:txBody>
      </p:sp>
      <p:sp>
        <p:nvSpPr>
          <p:cNvPr id="107523" name="Rectangle 3"/>
          <p:cNvSpPr>
            <a:spLocks noGrp="1" noChangeArrowheads="1"/>
          </p:cNvSpPr>
          <p:nvPr>
            <p:ph idx="1"/>
          </p:nvPr>
        </p:nvSpPr>
        <p:spPr>
          <a:xfrm>
            <a:off x="685800" y="1143000"/>
            <a:ext cx="7772400" cy="5310386"/>
          </a:xfrm>
        </p:spPr>
        <p:txBody>
          <a:bodyPr>
            <a:normAutofit fontScale="85000" lnSpcReduction="20000"/>
          </a:bodyPr>
          <a:lstStyle/>
          <a:p>
            <a:pPr marL="457200"/>
            <a:r>
              <a:rPr lang="en-US" sz="2500" b="1" dirty="0"/>
              <a:t>Argument</a:t>
            </a:r>
          </a:p>
          <a:p>
            <a:pPr marL="987552" lvl="1"/>
            <a:r>
              <a:rPr lang="en-US" sz="2500" b="1" i="0" dirty="0"/>
              <a:t>Consider a “Summary of Argument”</a:t>
            </a:r>
          </a:p>
          <a:p>
            <a:pPr marL="987552" lvl="1"/>
            <a:r>
              <a:rPr lang="en-US" sz="2500" b="1" i="0" dirty="0"/>
              <a:t>Standard or scope of appellate review</a:t>
            </a:r>
          </a:p>
          <a:p>
            <a:pPr marL="987552" lvl="1"/>
            <a:r>
              <a:rPr lang="en-US" sz="2500" b="1" i="0" dirty="0"/>
              <a:t>How much leeway to be given to tribunal below</a:t>
            </a:r>
          </a:p>
          <a:p>
            <a:pPr marL="987552" lvl="1"/>
            <a:r>
              <a:rPr lang="en-US" sz="2500" b="1" i="0" dirty="0"/>
              <a:t>Sequence of arguments—strongest first</a:t>
            </a:r>
          </a:p>
          <a:p>
            <a:pPr marL="987552" lvl="1"/>
            <a:r>
              <a:rPr lang="en-US" sz="2500" b="1" dirty="0"/>
              <a:t>See </a:t>
            </a:r>
            <a:r>
              <a:rPr lang="en-US" sz="2500" b="1" i="0" dirty="0"/>
              <a:t>rifle vs. shotgun, </a:t>
            </a:r>
            <a:r>
              <a:rPr lang="en-US" sz="2500" b="1" dirty="0"/>
              <a:t>supra</a:t>
            </a:r>
            <a:endParaRPr lang="en-US" sz="2500" b="1" i="0" dirty="0"/>
          </a:p>
          <a:p>
            <a:pPr lvl="0"/>
            <a:r>
              <a:rPr lang="en-US" sz="2200" b="1" dirty="0">
                <a:solidFill>
                  <a:srgbClr val="1A2E40"/>
                </a:solidFill>
              </a:rPr>
              <a:t>Caselaw selection:</a:t>
            </a:r>
          </a:p>
          <a:p>
            <a:pPr marL="1208088" lvl="1" indent="-457200"/>
            <a:r>
              <a:rPr lang="en-US" sz="2200" b="1" i="0" dirty="0">
                <a:solidFill>
                  <a:srgbClr val="1A2E40"/>
                </a:solidFill>
              </a:rPr>
              <a:t>Cite to both reviewing court and to court of last resort on governing law</a:t>
            </a:r>
          </a:p>
          <a:p>
            <a:pPr marL="1208088" lvl="1" indent="-457200"/>
            <a:r>
              <a:rPr lang="en-US" sz="2200" b="1" i="0" dirty="0">
                <a:solidFill>
                  <a:srgbClr val="1A2E40"/>
                </a:solidFill>
              </a:rPr>
              <a:t>Look for other decisions by same judge or court</a:t>
            </a:r>
          </a:p>
          <a:p>
            <a:pPr marL="1208088" lvl="1" indent="-457200"/>
            <a:r>
              <a:rPr lang="en-US" sz="2200" b="1" i="0" dirty="0">
                <a:solidFill>
                  <a:srgbClr val="1A2E40"/>
                </a:solidFill>
              </a:rPr>
              <a:t>Beware outcome</a:t>
            </a:r>
          </a:p>
          <a:p>
            <a:pPr marL="1208088" lvl="1" indent="-457200"/>
            <a:r>
              <a:rPr lang="en-US" sz="2200" b="1" i="0" dirty="0">
                <a:solidFill>
                  <a:srgbClr val="1A2E40"/>
                </a:solidFill>
              </a:rPr>
              <a:t>Honor duty to cite adverse authority</a:t>
            </a:r>
          </a:p>
          <a:p>
            <a:pPr marL="1208088" lvl="1" indent="-457200"/>
            <a:r>
              <a:rPr lang="en-US" sz="2200" b="1" i="0" dirty="0">
                <a:solidFill>
                  <a:srgbClr val="1A2E40"/>
                </a:solidFill>
              </a:rPr>
              <a:t>String citations (use parentheticals or a lead in sentence or replace with single case that surveys the field)</a:t>
            </a:r>
          </a:p>
          <a:p>
            <a:pPr marL="1208088" lvl="1" indent="-457200"/>
            <a:r>
              <a:rPr lang="en-US" sz="2200" b="1" i="0" dirty="0">
                <a:solidFill>
                  <a:srgbClr val="1A2E40"/>
                </a:solidFill>
              </a:rPr>
              <a:t>“Unpublished” authority</a:t>
            </a:r>
          </a:p>
          <a:p>
            <a:pPr marL="1208088" lvl="1" indent="-457200"/>
            <a:r>
              <a:rPr lang="en-US" sz="2200" b="1" i="0" dirty="0">
                <a:solidFill>
                  <a:srgbClr val="1A2E40"/>
                </a:solidFill>
              </a:rPr>
              <a:t>Analyze key cases</a:t>
            </a:r>
            <a:endParaRPr lang="en-US" sz="2500" b="1" i="0" dirty="0"/>
          </a:p>
          <a:p>
            <a:endParaRPr lang="en-US" sz="2500" b="1" i="0" dirty="0"/>
          </a:p>
        </p:txBody>
      </p:sp>
      <p:sp>
        <p:nvSpPr>
          <p:cNvPr id="5" name="Slide Number Placeholder 5"/>
          <p:cNvSpPr>
            <a:spLocks noGrp="1"/>
          </p:cNvSpPr>
          <p:nvPr>
            <p:ph type="sldNum" sz="quarter" idx="12"/>
          </p:nvPr>
        </p:nvSpPr>
        <p:spPr/>
        <p:txBody>
          <a:bodyPr/>
          <a:lstStyle/>
          <a:p>
            <a:fld id="{DB6014EE-6641-47FD-AF7C-901C0B041E4C}" type="slidenum">
              <a:rPr lang="en-US" altLang="en-US"/>
              <a:pPr/>
              <a:t>27</a:t>
            </a:fld>
            <a:endParaRPr lang="en-US" altLang="en-US" dirty="0"/>
          </a:p>
        </p:txBody>
      </p:sp>
    </p:spTree>
    <p:extLst>
      <p:ext uri="{BB962C8B-B14F-4D97-AF65-F5344CB8AC3E}">
        <p14:creationId xmlns:p14="http://schemas.microsoft.com/office/powerpoint/2010/main" val="4128782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752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752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752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752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752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752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752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752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752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752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0752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0752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0752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0752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a:xfrm>
            <a:off x="685800" y="381000"/>
            <a:ext cx="8153400" cy="1219200"/>
          </a:xfrm>
        </p:spPr>
        <p:txBody>
          <a:bodyPr>
            <a:noAutofit/>
          </a:bodyPr>
          <a:lstStyle/>
          <a:p>
            <a:pPr algn="l"/>
            <a:r>
              <a:rPr lang="en-US" b="1" dirty="0">
                <a:solidFill>
                  <a:schemeClr val="tx1"/>
                </a:solidFill>
              </a:rPr>
              <a:t>QUESTIONS OF FIRST IMPRESSION</a:t>
            </a:r>
          </a:p>
        </p:txBody>
      </p:sp>
      <p:sp>
        <p:nvSpPr>
          <p:cNvPr id="21508" name="Rectangle 3"/>
          <p:cNvSpPr>
            <a:spLocks noGrp="1" noChangeArrowheads="1"/>
          </p:cNvSpPr>
          <p:nvPr>
            <p:ph idx="1"/>
          </p:nvPr>
        </p:nvSpPr>
        <p:spPr>
          <a:xfrm>
            <a:off x="685800" y="1828800"/>
            <a:ext cx="7772400" cy="4495800"/>
          </a:xfrm>
        </p:spPr>
        <p:txBody>
          <a:bodyPr>
            <a:noAutofit/>
          </a:bodyPr>
          <a:lstStyle/>
          <a:p>
            <a:pPr marL="677736" indent="-457200"/>
            <a:r>
              <a:rPr lang="en-US" sz="2600" b="1" dirty="0"/>
              <a:t>Brief the law from other jurisdictions (trend?  majority rule?)</a:t>
            </a:r>
          </a:p>
          <a:p>
            <a:pPr marL="677736" indent="-457200"/>
            <a:r>
              <a:rPr lang="en-US" sz="2600" b="1" dirty="0"/>
              <a:t>Show how your proposed rule fits with existing law (conversely, show how opponent’s conflicts)</a:t>
            </a:r>
          </a:p>
          <a:p>
            <a:pPr marL="677736" indent="-457200"/>
            <a:r>
              <a:rPr lang="en-US" sz="2600" b="1" dirty="0"/>
              <a:t>Show how policy behind the rule is furthered</a:t>
            </a:r>
          </a:p>
          <a:p>
            <a:pPr marL="677736" indent="-457200"/>
            <a:r>
              <a:rPr lang="en-US" sz="2600" b="1" dirty="0"/>
              <a:t>Argue ramifications (slippery slope/flood gates vs. deterrence)</a:t>
            </a:r>
          </a:p>
          <a:p>
            <a:pPr marL="677736" indent="-457200"/>
            <a:r>
              <a:rPr lang="en-US" sz="2600" b="1" dirty="0"/>
              <a:t>Get help from Amici</a:t>
            </a:r>
          </a:p>
          <a:p>
            <a:pPr marL="677736" indent="-457200"/>
            <a:r>
              <a:rPr lang="en-US" sz="2600" b="1" dirty="0"/>
              <a:t>Address Restatement (Third) position</a:t>
            </a:r>
          </a:p>
        </p:txBody>
      </p:sp>
      <p:sp>
        <p:nvSpPr>
          <p:cNvPr id="21506" name="Slide Number Placeholder 5"/>
          <p:cNvSpPr>
            <a:spLocks noGrp="1"/>
          </p:cNvSpPr>
          <p:nvPr>
            <p:ph type="sldNum" sz="quarter" idx="12"/>
          </p:nvPr>
        </p:nvSpPr>
        <p:spPr>
          <a:noFill/>
        </p:spPr>
        <p:txBody>
          <a:bodyPr/>
          <a:lstStyle/>
          <a:p>
            <a:fld id="{6A0DF8F9-9BBE-4344-9BAD-A8CA057645BA}" type="slidenum">
              <a:rPr lang="en-US" smtClean="0"/>
              <a:pPr/>
              <a:t>28</a:t>
            </a:fld>
            <a:endParaRPr lang="en-US"/>
          </a:p>
        </p:txBody>
      </p:sp>
    </p:spTree>
    <p:extLst>
      <p:ext uri="{BB962C8B-B14F-4D97-AF65-F5344CB8AC3E}">
        <p14:creationId xmlns:p14="http://schemas.microsoft.com/office/powerpoint/2010/main" val="1429185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508">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1508">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1508">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1508">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150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2E9E2B-2733-4C1A-AE34-6614DF321003}"/>
              </a:ext>
            </a:extLst>
          </p:cNvPr>
          <p:cNvSpPr>
            <a:spLocks noGrp="1"/>
          </p:cNvSpPr>
          <p:nvPr>
            <p:ph type="title"/>
          </p:nvPr>
        </p:nvSpPr>
        <p:spPr/>
        <p:txBody>
          <a:bodyPr/>
          <a:lstStyle/>
          <a:p>
            <a:r>
              <a:rPr lang="en-US" b="1" dirty="0"/>
              <a:t>RETAINING PRECEDENT</a:t>
            </a:r>
          </a:p>
        </p:txBody>
      </p:sp>
      <p:sp>
        <p:nvSpPr>
          <p:cNvPr id="3" name="Content Placeholder 2">
            <a:extLst>
              <a:ext uri="{FF2B5EF4-FFF2-40B4-BE49-F238E27FC236}">
                <a16:creationId xmlns:a16="http://schemas.microsoft.com/office/drawing/2014/main" id="{37E3A777-385A-438F-A934-CB2A89428040}"/>
              </a:ext>
            </a:extLst>
          </p:cNvPr>
          <p:cNvSpPr>
            <a:spLocks noGrp="1"/>
          </p:cNvSpPr>
          <p:nvPr>
            <p:ph idx="1"/>
          </p:nvPr>
        </p:nvSpPr>
        <p:spPr/>
        <p:txBody>
          <a:bodyPr>
            <a:normAutofit/>
          </a:bodyPr>
          <a:lstStyle/>
          <a:p>
            <a:r>
              <a:rPr lang="en-US" b="1" dirty="0"/>
              <a:t>“Stare decisis alone dictates continued adherence to our precedent absent a compelling reason to change the law.” </a:t>
            </a:r>
            <a:r>
              <a:rPr lang="en-US" b="1" i="1" dirty="0"/>
              <a:t>Book v. </a:t>
            </a:r>
            <a:r>
              <a:rPr lang="en-US" b="1" i="1" dirty="0" err="1"/>
              <a:t>Doublestar</a:t>
            </a:r>
            <a:r>
              <a:rPr lang="en-US" b="1" i="1" dirty="0"/>
              <a:t> Dongfeng </a:t>
            </a:r>
            <a:r>
              <a:rPr lang="en-US" b="1" i="1" dirty="0" err="1"/>
              <a:t>Tyre</a:t>
            </a:r>
            <a:r>
              <a:rPr lang="en-US" b="1" i="1" dirty="0"/>
              <a:t> Co.</a:t>
            </a:r>
            <a:r>
              <a:rPr lang="en-US" b="1" dirty="0"/>
              <a:t>, 860 N.W.2d 576, 594 (Iowa 2015).</a:t>
            </a:r>
          </a:p>
          <a:p>
            <a:r>
              <a:rPr lang="en-US" b="1" dirty="0"/>
              <a:t>“From the very beginnings of this court, we have guarded the venerable doctrine of stare decisis and required the highest possible showing that a precedent should be overruled before taking such a step.” </a:t>
            </a:r>
            <a:r>
              <a:rPr lang="en-US" b="1" i="1" dirty="0"/>
              <a:t>Bd. of Water Works </a:t>
            </a:r>
            <a:r>
              <a:rPr lang="en-US" b="1" i="1" dirty="0" err="1"/>
              <a:t>Trs</a:t>
            </a:r>
            <a:r>
              <a:rPr lang="en-US" b="1" i="1" dirty="0"/>
              <a:t>. of City of Des Moines v. Sac </a:t>
            </a:r>
            <a:r>
              <a:rPr lang="en-US" b="1" i="1" dirty="0" err="1"/>
              <a:t>Cnty</a:t>
            </a:r>
            <a:r>
              <a:rPr lang="en-US" b="1" i="1" dirty="0"/>
              <a:t>. Bd. of Supervisors</a:t>
            </a:r>
            <a:r>
              <a:rPr lang="en-US" b="1" dirty="0"/>
              <a:t>, 890 N.W.2d 50, 60–61 (Iowa 2017) (quoting </a:t>
            </a:r>
            <a:r>
              <a:rPr lang="en-US" b="1" i="1" dirty="0"/>
              <a:t>McElroy v. State</a:t>
            </a:r>
            <a:r>
              <a:rPr lang="en-US" b="1" dirty="0"/>
              <a:t>, 703 N.W.2d 385, 394 (Iowa 2005)).</a:t>
            </a:r>
          </a:p>
          <a:p>
            <a:endParaRPr lang="en-US" dirty="0"/>
          </a:p>
        </p:txBody>
      </p:sp>
      <p:sp>
        <p:nvSpPr>
          <p:cNvPr id="4" name="Slide Number Placeholder 3">
            <a:extLst>
              <a:ext uri="{FF2B5EF4-FFF2-40B4-BE49-F238E27FC236}">
                <a16:creationId xmlns:a16="http://schemas.microsoft.com/office/drawing/2014/main" id="{A1640DFB-B103-47C5-8273-948501523110}"/>
              </a:ext>
            </a:extLst>
          </p:cNvPr>
          <p:cNvSpPr>
            <a:spLocks noGrp="1"/>
          </p:cNvSpPr>
          <p:nvPr>
            <p:ph type="sldNum" sz="quarter" idx="12"/>
          </p:nvPr>
        </p:nvSpPr>
        <p:spPr/>
        <p:txBody>
          <a:bodyPr/>
          <a:lstStyle/>
          <a:p>
            <a:pPr>
              <a:defRPr/>
            </a:pPr>
            <a:fld id="{0AB81125-F381-48ED-8206-D92696635115}" type="slidenum">
              <a:rPr lang="en-US" smtClean="0"/>
              <a:pPr>
                <a:defRPr/>
              </a:pPr>
              <a:t>29</a:t>
            </a:fld>
            <a:endParaRPr lang="en-US"/>
          </a:p>
        </p:txBody>
      </p:sp>
    </p:spTree>
    <p:extLst>
      <p:ext uri="{BB962C8B-B14F-4D97-AF65-F5344CB8AC3E}">
        <p14:creationId xmlns:p14="http://schemas.microsoft.com/office/powerpoint/2010/main" val="782889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685800" y="381000"/>
            <a:ext cx="7772400" cy="1143000"/>
          </a:xfrm>
        </p:spPr>
        <p:txBody>
          <a:bodyPr/>
          <a:lstStyle/>
          <a:p>
            <a:r>
              <a:rPr lang="en-US" b="1" dirty="0"/>
              <a:t>THE IDEAL BRIEF</a:t>
            </a:r>
          </a:p>
        </p:txBody>
      </p:sp>
      <p:sp>
        <p:nvSpPr>
          <p:cNvPr id="5124" name="Rectangle 3"/>
          <p:cNvSpPr>
            <a:spLocks noGrp="1" noChangeArrowheads="1"/>
          </p:cNvSpPr>
          <p:nvPr>
            <p:ph idx="1"/>
          </p:nvPr>
        </p:nvSpPr>
        <p:spPr>
          <a:xfrm>
            <a:off x="685800" y="1600200"/>
            <a:ext cx="7772400" cy="4876800"/>
          </a:xfrm>
        </p:spPr>
        <p:txBody>
          <a:bodyPr>
            <a:normAutofit/>
          </a:bodyPr>
          <a:lstStyle/>
          <a:p>
            <a:r>
              <a:rPr lang="en-US" sz="3000" b="1" dirty="0"/>
              <a:t>Provides effortless comprehension</a:t>
            </a:r>
          </a:p>
          <a:p>
            <a:r>
              <a:rPr lang="en-US" sz="3000" b="1" dirty="0"/>
              <a:t>Wins the Judge’s heart and mind</a:t>
            </a:r>
          </a:p>
          <a:p>
            <a:r>
              <a:rPr lang="en-US" sz="3000" b="1" dirty="0"/>
              <a:t>Gives a roadmap to desired result</a:t>
            </a:r>
          </a:p>
          <a:p>
            <a:r>
              <a:rPr lang="en-US" sz="3000" b="1" dirty="0"/>
              <a:t>Spoon-feeds the facts and law so that ruling practically writes itself</a:t>
            </a:r>
          </a:p>
          <a:p>
            <a:r>
              <a:rPr lang="en-US" sz="3000" b="1" dirty="0"/>
              <a:t>Scalia:  “The overarching objective of a brief is to make the court’s job easier.”</a:t>
            </a:r>
          </a:p>
          <a:p>
            <a:r>
              <a:rPr lang="en-US" sz="3000" b="1" dirty="0"/>
              <a:t>Combine the ideal brief with a stellar oral argument.</a:t>
            </a:r>
            <a:endParaRPr lang="en-US" sz="3000" dirty="0"/>
          </a:p>
        </p:txBody>
      </p:sp>
      <p:sp>
        <p:nvSpPr>
          <p:cNvPr id="5122" name="Slide Number Placeholder 5"/>
          <p:cNvSpPr>
            <a:spLocks noGrp="1"/>
          </p:cNvSpPr>
          <p:nvPr>
            <p:ph type="sldNum" sz="quarter" idx="12"/>
          </p:nvPr>
        </p:nvSpPr>
        <p:spPr>
          <a:noFill/>
        </p:spPr>
        <p:txBody>
          <a:bodyPr/>
          <a:lstStyle/>
          <a:p>
            <a:fld id="{7F7EEEFC-36AE-4A3A-AD7B-AC25A1AEFB17}" type="slidenum">
              <a:rPr lang="en-US" smtClean="0"/>
              <a:pPr/>
              <a:t>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12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12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12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124">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12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a:xfrm>
            <a:off x="685800" y="257908"/>
            <a:ext cx="8153400" cy="1219200"/>
          </a:xfrm>
        </p:spPr>
        <p:txBody>
          <a:bodyPr>
            <a:noAutofit/>
          </a:bodyPr>
          <a:lstStyle/>
          <a:p>
            <a:pPr algn="l"/>
            <a:r>
              <a:rPr lang="en-US" b="1" dirty="0">
                <a:solidFill>
                  <a:schemeClr val="tx1"/>
                </a:solidFill>
              </a:rPr>
              <a:t>ATTEMPTS TO OVERTURN PRECEDENT</a:t>
            </a:r>
          </a:p>
        </p:txBody>
      </p:sp>
      <p:sp>
        <p:nvSpPr>
          <p:cNvPr id="21508" name="Rectangle 3"/>
          <p:cNvSpPr>
            <a:spLocks noGrp="1" noChangeArrowheads="1"/>
          </p:cNvSpPr>
          <p:nvPr>
            <p:ph idx="1"/>
          </p:nvPr>
        </p:nvSpPr>
        <p:spPr>
          <a:xfrm>
            <a:off x="685800" y="1828800"/>
            <a:ext cx="7772400" cy="4495800"/>
          </a:xfrm>
        </p:spPr>
        <p:txBody>
          <a:bodyPr>
            <a:noAutofit/>
          </a:bodyPr>
          <a:lstStyle/>
          <a:p>
            <a:r>
              <a:rPr lang="en-US" b="1" dirty="0"/>
              <a:t>Argue (1) the earlier decision was wrongly decided and (2) is causing problems or is unworkable.</a:t>
            </a:r>
          </a:p>
          <a:p>
            <a:r>
              <a:rPr lang="en-US" b="1" dirty="0"/>
              <a:t>Was targeted decision wrongly decided at the time?  Dissents? </a:t>
            </a:r>
            <a:r>
              <a:rPr lang="en-US" b="1" i="1" dirty="0"/>
              <a:t>State v. Kilby</a:t>
            </a:r>
            <a:r>
              <a:rPr lang="en-US" b="1" dirty="0"/>
              <a:t>, 961 N.W.2d 374 (Iowa 2021), </a:t>
            </a:r>
            <a:r>
              <a:rPr lang="en-US" b="1" i="1" dirty="0"/>
              <a:t>overruling State v. </a:t>
            </a:r>
            <a:r>
              <a:rPr lang="en-US" b="1" i="1" dirty="0" err="1"/>
              <a:t>Pettijohn</a:t>
            </a:r>
            <a:r>
              <a:rPr lang="en-US" b="1" dirty="0"/>
              <a:t>, 899 N.W.2d 1 (Iowa 2017).</a:t>
            </a:r>
          </a:p>
          <a:p>
            <a:r>
              <a:rPr lang="en-US" b="1" dirty="0"/>
              <a:t>Scholarly criticism?  Minority view? </a:t>
            </a:r>
            <a:r>
              <a:rPr lang="en-US" b="1" i="1" dirty="0"/>
              <a:t>Garrison v. New Fashion Pork LLP</a:t>
            </a:r>
            <a:r>
              <a:rPr lang="en-US" b="1" dirty="0"/>
              <a:t>, 977 N.W.2d 67 (Iowa 2022), </a:t>
            </a:r>
            <a:r>
              <a:rPr lang="en-US" b="1" i="1" dirty="0"/>
              <a:t>overruling Gacke v. Pork </a:t>
            </a:r>
            <a:r>
              <a:rPr lang="en-US" b="1" i="1" dirty="0" err="1"/>
              <a:t>Xtra</a:t>
            </a:r>
            <a:r>
              <a:rPr lang="en-US" b="1" i="1" dirty="0"/>
              <a:t>, L.L.C.</a:t>
            </a:r>
            <a:r>
              <a:rPr lang="en-US" b="1" dirty="0"/>
              <a:t>, 684 N.W.2d 168 (Iowa 2004).</a:t>
            </a:r>
          </a:p>
          <a:p>
            <a:r>
              <a:rPr lang="en-US" b="1" dirty="0"/>
              <a:t>Has rule led to problems or fallen out of step with other developments? </a:t>
            </a:r>
            <a:r>
              <a:rPr lang="en-US" b="1" i="1" dirty="0"/>
              <a:t>Burnett v. Smith</a:t>
            </a:r>
            <a:r>
              <a:rPr lang="en-US" b="1" dirty="0"/>
              <a:t>, ___ N.W.2d ___ (Iowa 2023), </a:t>
            </a:r>
            <a:r>
              <a:rPr lang="en-US" b="1" i="1" dirty="0"/>
              <a:t>overruling Godfrey v. State</a:t>
            </a:r>
            <a:r>
              <a:rPr lang="en-US" b="1" dirty="0"/>
              <a:t>, 898 N.W.2d 844 (Iowa 2017).</a:t>
            </a:r>
          </a:p>
          <a:p>
            <a:pPr marL="0" indent="0">
              <a:buNone/>
            </a:pPr>
            <a:endParaRPr lang="en-US" sz="2400" b="1" dirty="0"/>
          </a:p>
        </p:txBody>
      </p:sp>
      <p:sp>
        <p:nvSpPr>
          <p:cNvPr id="21506" name="Slide Number Placeholder 5"/>
          <p:cNvSpPr>
            <a:spLocks noGrp="1"/>
          </p:cNvSpPr>
          <p:nvPr>
            <p:ph type="sldNum" sz="quarter" idx="12"/>
          </p:nvPr>
        </p:nvSpPr>
        <p:spPr>
          <a:noFill/>
        </p:spPr>
        <p:txBody>
          <a:bodyPr/>
          <a:lstStyle/>
          <a:p>
            <a:fld id="{6A0DF8F9-9BBE-4344-9BAD-A8CA057645BA}" type="slidenum">
              <a:rPr lang="en-US" smtClean="0"/>
              <a:pPr/>
              <a:t>30</a:t>
            </a:fld>
            <a:endParaRPr lang="en-US"/>
          </a:p>
        </p:txBody>
      </p:sp>
    </p:spTree>
    <p:extLst>
      <p:ext uri="{BB962C8B-B14F-4D97-AF65-F5344CB8AC3E}">
        <p14:creationId xmlns:p14="http://schemas.microsoft.com/office/powerpoint/2010/main" val="3620120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508">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1508">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150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a:xfrm>
            <a:off x="685800" y="381000"/>
            <a:ext cx="7772400" cy="685800"/>
          </a:xfrm>
        </p:spPr>
        <p:txBody>
          <a:bodyPr>
            <a:noAutofit/>
          </a:bodyPr>
          <a:lstStyle/>
          <a:p>
            <a:pPr algn="l"/>
            <a:r>
              <a:rPr lang="en-US" b="1" dirty="0">
                <a:solidFill>
                  <a:schemeClr val="tx1"/>
                </a:solidFill>
              </a:rPr>
              <a:t>RIFLE VS. SHOTGUN: FACTORS TO CONSIDER</a:t>
            </a:r>
          </a:p>
        </p:txBody>
      </p:sp>
      <p:sp>
        <p:nvSpPr>
          <p:cNvPr id="23556" name="Rectangle 3"/>
          <p:cNvSpPr>
            <a:spLocks noGrp="1" noChangeArrowheads="1"/>
          </p:cNvSpPr>
          <p:nvPr>
            <p:ph idx="1"/>
          </p:nvPr>
        </p:nvSpPr>
        <p:spPr>
          <a:xfrm>
            <a:off x="685800" y="1676400"/>
            <a:ext cx="7772400" cy="4724400"/>
          </a:xfrm>
        </p:spPr>
        <p:txBody>
          <a:bodyPr>
            <a:normAutofit/>
          </a:bodyPr>
          <a:lstStyle/>
          <a:p>
            <a:pPr marL="677736" indent="-457200"/>
            <a:r>
              <a:rPr lang="en-US" sz="2600" b="1" dirty="0"/>
              <a:t>Don’t invite reversible error</a:t>
            </a:r>
          </a:p>
          <a:p>
            <a:pPr marL="677736" indent="-457200"/>
            <a:r>
              <a:rPr lang="en-US" sz="2600" b="1" dirty="0"/>
              <a:t>Maintain credibility (don’t use “loser” argument)</a:t>
            </a:r>
          </a:p>
          <a:p>
            <a:pPr marL="677736" indent="-457200"/>
            <a:r>
              <a:rPr lang="en-US" sz="2600" b="1" dirty="0"/>
              <a:t>Don’t dilute strong arguments with weak ones</a:t>
            </a:r>
          </a:p>
          <a:p>
            <a:pPr marL="677736" indent="-457200"/>
            <a:r>
              <a:rPr lang="en-US" sz="2600" b="1" dirty="0"/>
              <a:t>Know your audience (will judge split the baby?  will the opponent give up?)</a:t>
            </a:r>
          </a:p>
          <a:p>
            <a:pPr marL="677736" indent="-457200"/>
            <a:r>
              <a:rPr lang="en-US" sz="2600" b="1" dirty="0"/>
              <a:t>Education value (priming the pump vs. spoiling a surprise)</a:t>
            </a:r>
          </a:p>
          <a:p>
            <a:pPr marL="677736" indent="-457200"/>
            <a:r>
              <a:rPr lang="en-US" sz="2600" b="1" dirty="0"/>
              <a:t>Alternative grounds for affirmance on appeal</a:t>
            </a:r>
          </a:p>
          <a:p>
            <a:pPr marL="677736" indent="-457200"/>
            <a:r>
              <a:rPr lang="en-US" sz="2600" b="1" dirty="0"/>
              <a:t>Increasing comfort level for desired outcome</a:t>
            </a:r>
          </a:p>
        </p:txBody>
      </p:sp>
      <p:sp>
        <p:nvSpPr>
          <p:cNvPr id="23554" name="Slide Number Placeholder 5"/>
          <p:cNvSpPr>
            <a:spLocks noGrp="1"/>
          </p:cNvSpPr>
          <p:nvPr>
            <p:ph type="sldNum" sz="quarter" idx="12"/>
          </p:nvPr>
        </p:nvSpPr>
        <p:spPr>
          <a:noFill/>
        </p:spPr>
        <p:txBody>
          <a:bodyPr/>
          <a:lstStyle/>
          <a:p>
            <a:fld id="{C3BABF99-B1CE-49C3-95B0-08481984403D}" type="slidenum">
              <a:rPr lang="en-US" smtClean="0"/>
              <a:pPr/>
              <a:t>31</a:t>
            </a:fld>
            <a:endParaRPr lang="en-US"/>
          </a:p>
        </p:txBody>
      </p:sp>
    </p:spTree>
    <p:extLst>
      <p:ext uri="{BB962C8B-B14F-4D97-AF65-F5344CB8AC3E}">
        <p14:creationId xmlns:p14="http://schemas.microsoft.com/office/powerpoint/2010/main" val="493337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55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355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355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3556">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3556">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355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0DE81-9E4E-4DD3-83B0-048D519882B5}"/>
              </a:ext>
            </a:extLst>
          </p:cNvPr>
          <p:cNvSpPr>
            <a:spLocks noGrp="1"/>
          </p:cNvSpPr>
          <p:nvPr>
            <p:ph type="title"/>
          </p:nvPr>
        </p:nvSpPr>
        <p:spPr>
          <a:xfrm>
            <a:off x="1028700" y="507107"/>
            <a:ext cx="7200900" cy="1485900"/>
          </a:xfrm>
        </p:spPr>
        <p:txBody>
          <a:bodyPr>
            <a:normAutofit fontScale="90000"/>
          </a:bodyPr>
          <a:lstStyle/>
          <a:p>
            <a:r>
              <a:rPr lang="en-US" b="1" cap="all" dirty="0"/>
              <a:t>Consider side-by-side comparison of key authority</a:t>
            </a:r>
          </a:p>
        </p:txBody>
      </p:sp>
      <p:pic>
        <p:nvPicPr>
          <p:cNvPr id="6" name="Content Placeholder 5">
            <a:extLst>
              <a:ext uri="{FF2B5EF4-FFF2-40B4-BE49-F238E27FC236}">
                <a16:creationId xmlns:a16="http://schemas.microsoft.com/office/drawing/2014/main" id="{3DFEA2A9-97FD-4C04-A3D6-1BFA6672CFF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89148" y="2286000"/>
            <a:ext cx="7200900" cy="3248406"/>
          </a:xfrm>
        </p:spPr>
      </p:pic>
      <p:sp>
        <p:nvSpPr>
          <p:cNvPr id="4" name="Slide Number Placeholder 3">
            <a:extLst>
              <a:ext uri="{FF2B5EF4-FFF2-40B4-BE49-F238E27FC236}">
                <a16:creationId xmlns:a16="http://schemas.microsoft.com/office/drawing/2014/main" id="{545B983C-3695-43B0-BDF5-46507171AEEB}"/>
              </a:ext>
            </a:extLst>
          </p:cNvPr>
          <p:cNvSpPr>
            <a:spLocks noGrp="1"/>
          </p:cNvSpPr>
          <p:nvPr>
            <p:ph type="sldNum" sz="quarter" idx="12"/>
          </p:nvPr>
        </p:nvSpPr>
        <p:spPr/>
        <p:txBody>
          <a:bodyPr/>
          <a:lstStyle/>
          <a:p>
            <a:pPr>
              <a:defRPr/>
            </a:pPr>
            <a:fld id="{0AB81125-F381-48ED-8206-D92696635115}" type="slidenum">
              <a:rPr lang="en-US" smtClean="0"/>
              <a:pPr>
                <a:defRPr/>
              </a:pPr>
              <a:t>32</a:t>
            </a:fld>
            <a:endParaRPr lang="en-US"/>
          </a:p>
        </p:txBody>
      </p:sp>
      <p:sp>
        <p:nvSpPr>
          <p:cNvPr id="7" name="TextBox 6">
            <a:extLst>
              <a:ext uri="{FF2B5EF4-FFF2-40B4-BE49-F238E27FC236}">
                <a16:creationId xmlns:a16="http://schemas.microsoft.com/office/drawing/2014/main" id="{601ADED9-3DEA-4B6F-A2E7-958893994136}"/>
              </a:ext>
            </a:extLst>
          </p:cNvPr>
          <p:cNvSpPr txBox="1"/>
          <p:nvPr/>
        </p:nvSpPr>
        <p:spPr>
          <a:xfrm>
            <a:off x="1089148" y="5715000"/>
            <a:ext cx="7212623" cy="646331"/>
          </a:xfrm>
          <a:prstGeom prst="rect">
            <a:avLst/>
          </a:prstGeom>
          <a:noFill/>
        </p:spPr>
        <p:txBody>
          <a:bodyPr wrap="square" rtlCol="0">
            <a:spAutoFit/>
          </a:bodyPr>
          <a:lstStyle/>
          <a:p>
            <a:r>
              <a:rPr lang="en-US" i="1" dirty="0"/>
              <a:t>Cf. </a:t>
            </a:r>
            <a:r>
              <a:rPr lang="en-US" i="1" dirty="0" err="1"/>
              <a:t>Feeback</a:t>
            </a:r>
            <a:r>
              <a:rPr lang="en-US" i="1" dirty="0"/>
              <a:t> v. Swift Pork Co.</a:t>
            </a:r>
            <a:r>
              <a:rPr lang="en-US" dirty="0"/>
              <a:t>, 988 N.W.2d 340, 344–46 (Iowa 2023)</a:t>
            </a:r>
            <a:r>
              <a:rPr lang="en-US" i="1" dirty="0"/>
              <a:t> with </a:t>
            </a:r>
            <a:r>
              <a:rPr lang="en-US" i="1" dirty="0" err="1"/>
              <a:t>Hausler</a:t>
            </a:r>
            <a:r>
              <a:rPr lang="en-US" i="1" dirty="0"/>
              <a:t> v. Gen. Elec. Co.</a:t>
            </a:r>
            <a:r>
              <a:rPr lang="en-US" dirty="0"/>
              <a:t>, 134 F. </a:t>
            </a:r>
            <a:r>
              <a:rPr lang="en-US" dirty="0" err="1"/>
              <a:t>App’x</a:t>
            </a:r>
            <a:r>
              <a:rPr lang="en-US" dirty="0"/>
              <a:t> 890, 891–92 (6th Cir. 2005).</a:t>
            </a:r>
            <a:r>
              <a:rPr lang="en-US" i="1" dirty="0"/>
              <a:t> </a:t>
            </a:r>
          </a:p>
        </p:txBody>
      </p:sp>
    </p:spTree>
    <p:extLst>
      <p:ext uri="{BB962C8B-B14F-4D97-AF65-F5344CB8AC3E}">
        <p14:creationId xmlns:p14="http://schemas.microsoft.com/office/powerpoint/2010/main" val="5883020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918FA-9C33-400D-B5A2-EED4BEE02D7B}"/>
              </a:ext>
            </a:extLst>
          </p:cNvPr>
          <p:cNvSpPr>
            <a:spLocks noGrp="1"/>
          </p:cNvSpPr>
          <p:nvPr>
            <p:ph type="title"/>
          </p:nvPr>
        </p:nvSpPr>
        <p:spPr>
          <a:xfrm>
            <a:off x="1028700" y="685800"/>
            <a:ext cx="7200900" cy="685800"/>
          </a:xfrm>
        </p:spPr>
        <p:txBody>
          <a:bodyPr>
            <a:normAutofit fontScale="90000"/>
          </a:bodyPr>
          <a:lstStyle/>
          <a:p>
            <a:r>
              <a:rPr lang="en-US" b="1" dirty="0"/>
              <a:t>STATUTORY INTERPRETATION</a:t>
            </a:r>
          </a:p>
        </p:txBody>
      </p:sp>
      <p:sp>
        <p:nvSpPr>
          <p:cNvPr id="3" name="Content Placeholder 2">
            <a:extLst>
              <a:ext uri="{FF2B5EF4-FFF2-40B4-BE49-F238E27FC236}">
                <a16:creationId xmlns:a16="http://schemas.microsoft.com/office/drawing/2014/main" id="{A62915EF-4076-42D4-9481-04DF4CC3E45B}"/>
              </a:ext>
            </a:extLst>
          </p:cNvPr>
          <p:cNvSpPr>
            <a:spLocks noGrp="1"/>
          </p:cNvSpPr>
          <p:nvPr>
            <p:ph idx="1"/>
          </p:nvPr>
        </p:nvSpPr>
        <p:spPr>
          <a:xfrm>
            <a:off x="1028700" y="1371600"/>
            <a:ext cx="7200900" cy="5081786"/>
          </a:xfrm>
        </p:spPr>
        <p:txBody>
          <a:bodyPr>
            <a:normAutofit lnSpcReduction="10000"/>
          </a:bodyPr>
          <a:lstStyle/>
          <a:p>
            <a:r>
              <a:rPr lang="en-US" dirty="0"/>
              <a:t>Every tool in the box</a:t>
            </a:r>
          </a:p>
          <a:p>
            <a:pPr lvl="1"/>
            <a:r>
              <a:rPr lang="en-US" i="0" dirty="0"/>
              <a:t>Plain text</a:t>
            </a:r>
          </a:p>
          <a:p>
            <a:pPr lvl="1"/>
            <a:r>
              <a:rPr lang="en-US" i="0" dirty="0"/>
              <a:t>Rules of construction</a:t>
            </a:r>
          </a:p>
          <a:p>
            <a:pPr lvl="2"/>
            <a:r>
              <a:rPr lang="en-US" i="0" dirty="0"/>
              <a:t>Iowa Code chapter 4</a:t>
            </a:r>
          </a:p>
          <a:p>
            <a:pPr lvl="2"/>
            <a:r>
              <a:rPr lang="en-US" i="0" dirty="0"/>
              <a:t>Scalia &amp; Garner, </a:t>
            </a:r>
            <a:r>
              <a:rPr lang="en-US" i="1" dirty="0"/>
              <a:t>Reading Law: The Interpretation of Legal Texts</a:t>
            </a:r>
          </a:p>
          <a:p>
            <a:pPr lvl="1"/>
            <a:r>
              <a:rPr lang="en-US" i="0" dirty="0"/>
              <a:t>Drafting history</a:t>
            </a:r>
          </a:p>
          <a:p>
            <a:pPr lvl="1"/>
            <a:r>
              <a:rPr lang="en-US" i="0" dirty="0"/>
              <a:t>Bill explanations</a:t>
            </a:r>
          </a:p>
          <a:p>
            <a:pPr lvl="1"/>
            <a:r>
              <a:rPr lang="en-US" i="0" dirty="0"/>
              <a:t>Floor debate (video archive)</a:t>
            </a:r>
            <a:endParaRPr lang="en-US" dirty="0"/>
          </a:p>
          <a:p>
            <a:r>
              <a:rPr lang="en-US" dirty="0"/>
              <a:t>Some judges disfavor legislative history. </a:t>
            </a:r>
            <a:r>
              <a:rPr lang="en-US" i="1" dirty="0"/>
              <a:t>See, e.g.</a:t>
            </a:r>
            <a:r>
              <a:rPr lang="en-US" dirty="0"/>
              <a:t>, </a:t>
            </a:r>
            <a:r>
              <a:rPr lang="en-US" i="1" dirty="0"/>
              <a:t>State v. Davison</a:t>
            </a:r>
            <a:r>
              <a:rPr lang="en-US" dirty="0"/>
              <a:t>, 973 N.W.2d 276, 293 (Iowa 2022) (McDermott, J., concurring specially) (“The practice of mining legislative history for statements that support a favored viewpoint . . . diverts us from our judicial charge: giving effect to the text that lawmakers have adopted and that the people are entitled to rely on.”).</a:t>
            </a:r>
          </a:p>
          <a:p>
            <a:endParaRPr lang="en-US" i="1" dirty="0"/>
          </a:p>
          <a:p>
            <a:endParaRPr lang="en-US" i="1" dirty="0"/>
          </a:p>
        </p:txBody>
      </p:sp>
      <p:sp>
        <p:nvSpPr>
          <p:cNvPr id="4" name="Slide Number Placeholder 3">
            <a:extLst>
              <a:ext uri="{FF2B5EF4-FFF2-40B4-BE49-F238E27FC236}">
                <a16:creationId xmlns:a16="http://schemas.microsoft.com/office/drawing/2014/main" id="{92FCEB76-0EB3-4B2B-931B-3AF1C2D6258E}"/>
              </a:ext>
            </a:extLst>
          </p:cNvPr>
          <p:cNvSpPr>
            <a:spLocks noGrp="1"/>
          </p:cNvSpPr>
          <p:nvPr>
            <p:ph type="sldNum" sz="quarter" idx="12"/>
          </p:nvPr>
        </p:nvSpPr>
        <p:spPr/>
        <p:txBody>
          <a:bodyPr/>
          <a:lstStyle/>
          <a:p>
            <a:pPr>
              <a:defRPr/>
            </a:pPr>
            <a:fld id="{0AB81125-F381-48ED-8206-D92696635115}" type="slidenum">
              <a:rPr lang="en-US" smtClean="0"/>
              <a:pPr>
                <a:defRPr/>
              </a:pPr>
              <a:t>33</a:t>
            </a:fld>
            <a:endParaRPr lang="en-US"/>
          </a:p>
        </p:txBody>
      </p:sp>
    </p:spTree>
    <p:extLst>
      <p:ext uri="{BB962C8B-B14F-4D97-AF65-F5344CB8AC3E}">
        <p14:creationId xmlns:p14="http://schemas.microsoft.com/office/powerpoint/2010/main" val="3735022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57BE9-6D80-4FA9-8FC1-6B0E3DD851C9}"/>
              </a:ext>
            </a:extLst>
          </p:cNvPr>
          <p:cNvSpPr>
            <a:spLocks noGrp="1"/>
          </p:cNvSpPr>
          <p:nvPr>
            <p:ph type="title"/>
          </p:nvPr>
        </p:nvSpPr>
        <p:spPr/>
        <p:txBody>
          <a:bodyPr/>
          <a:lstStyle/>
          <a:p>
            <a:r>
              <a:rPr lang="en-US" dirty="0"/>
              <a:t>APPELLANT’S BRIEF</a:t>
            </a:r>
          </a:p>
        </p:txBody>
      </p:sp>
      <p:sp>
        <p:nvSpPr>
          <p:cNvPr id="3" name="Content Placeholder 2">
            <a:extLst>
              <a:ext uri="{FF2B5EF4-FFF2-40B4-BE49-F238E27FC236}">
                <a16:creationId xmlns:a16="http://schemas.microsoft.com/office/drawing/2014/main" id="{14B55B0D-95A7-4848-8708-34D8C056C270}"/>
              </a:ext>
            </a:extLst>
          </p:cNvPr>
          <p:cNvSpPr>
            <a:spLocks noGrp="1"/>
          </p:cNvSpPr>
          <p:nvPr>
            <p:ph idx="1"/>
          </p:nvPr>
        </p:nvSpPr>
        <p:spPr/>
        <p:txBody>
          <a:bodyPr/>
          <a:lstStyle/>
          <a:p>
            <a:pPr marL="384048" marR="0" lvl="0" indent="-384048" algn="l" defTabSz="6858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r>
              <a:rPr kumimoji="0" lang="en-US" sz="1900" b="1" i="0" u="none" strike="noStrike" kern="1200" cap="none" spc="0" normalizeH="0" baseline="0" noProof="0" dirty="0">
                <a:ln>
                  <a:noFill/>
                </a:ln>
                <a:solidFill>
                  <a:srgbClr val="1A2E40"/>
                </a:solidFill>
                <a:effectLst/>
                <a:uLnTx/>
                <a:uFillTx/>
                <a:latin typeface="Franklin Gothic Book" panose="020B0503020102020204"/>
                <a:ea typeface="+mn-ea"/>
                <a:cs typeface="+mn-cs"/>
              </a:rPr>
              <a:t>Short Conclusion </a:t>
            </a:r>
          </a:p>
          <a:p>
            <a:pPr marL="914400" marR="0" lvl="1" indent="-384048" algn="l" defTabSz="685800" rtl="0" eaLnBrk="1" fontAlgn="auto" latinLnBrk="0" hangingPunct="1">
              <a:lnSpc>
                <a:spcPct val="94000"/>
              </a:lnSpc>
              <a:spcBef>
                <a:spcPts val="500"/>
              </a:spcBef>
              <a:spcAft>
                <a:spcPts val="200"/>
              </a:spcAft>
              <a:buClrTx/>
              <a:buSzTx/>
              <a:buFont typeface="Franklin Gothic Book" panose="020B0503020102020204" pitchFamily="34" charset="0"/>
              <a:buChar char="–"/>
              <a:tabLst/>
              <a:defRPr/>
            </a:pPr>
            <a:r>
              <a:rPr kumimoji="0" lang="en-US" sz="1900" b="1" i="0" u="none" strike="noStrike" kern="1200" cap="none" spc="0" normalizeH="0" baseline="0" noProof="0" dirty="0">
                <a:ln>
                  <a:noFill/>
                </a:ln>
                <a:solidFill>
                  <a:srgbClr val="1A2E40"/>
                </a:solidFill>
                <a:effectLst/>
                <a:uLnTx/>
                <a:uFillTx/>
                <a:latin typeface="Franklin Gothic Book" panose="020B0503020102020204"/>
                <a:ea typeface="+mn-ea"/>
                <a:cs typeface="+mn-cs"/>
              </a:rPr>
              <a:t>Be specific and clear on relief sought</a:t>
            </a:r>
            <a:endParaRPr kumimoji="0" lang="en-US" sz="2200" b="0"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a:p>
            <a:endParaRPr lang="en-US" dirty="0"/>
          </a:p>
        </p:txBody>
      </p:sp>
      <p:sp>
        <p:nvSpPr>
          <p:cNvPr id="4" name="Slide Number Placeholder 3">
            <a:extLst>
              <a:ext uri="{FF2B5EF4-FFF2-40B4-BE49-F238E27FC236}">
                <a16:creationId xmlns:a16="http://schemas.microsoft.com/office/drawing/2014/main" id="{06992AB0-CB18-4595-9CA2-70C3FD97CD5E}"/>
              </a:ext>
            </a:extLst>
          </p:cNvPr>
          <p:cNvSpPr>
            <a:spLocks noGrp="1"/>
          </p:cNvSpPr>
          <p:nvPr>
            <p:ph type="sldNum" sz="quarter" idx="12"/>
          </p:nvPr>
        </p:nvSpPr>
        <p:spPr/>
        <p:txBody>
          <a:bodyPr/>
          <a:lstStyle/>
          <a:p>
            <a:pPr>
              <a:defRPr/>
            </a:pPr>
            <a:fld id="{0AB81125-F381-48ED-8206-D92696635115}" type="slidenum">
              <a:rPr lang="en-US" smtClean="0"/>
              <a:pPr>
                <a:defRPr/>
              </a:pPr>
              <a:t>34</a:t>
            </a:fld>
            <a:endParaRPr lang="en-US"/>
          </a:p>
        </p:txBody>
      </p:sp>
    </p:spTree>
    <p:extLst>
      <p:ext uri="{BB962C8B-B14F-4D97-AF65-F5344CB8AC3E}">
        <p14:creationId xmlns:p14="http://schemas.microsoft.com/office/powerpoint/2010/main" val="13189179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685800" y="381000"/>
            <a:ext cx="7772400" cy="762000"/>
          </a:xfrm>
        </p:spPr>
        <p:txBody>
          <a:bodyPr>
            <a:normAutofit/>
          </a:bodyPr>
          <a:lstStyle/>
          <a:p>
            <a:r>
              <a:rPr lang="en-US" altLang="en-US" b="1" dirty="0"/>
              <a:t>APPELLEE’S BRIEF</a:t>
            </a:r>
          </a:p>
        </p:txBody>
      </p:sp>
      <p:sp>
        <p:nvSpPr>
          <p:cNvPr id="107523" name="Rectangle 3"/>
          <p:cNvSpPr>
            <a:spLocks noGrp="1" noChangeArrowheads="1"/>
          </p:cNvSpPr>
          <p:nvPr>
            <p:ph idx="1"/>
          </p:nvPr>
        </p:nvSpPr>
        <p:spPr>
          <a:xfrm>
            <a:off x="685800" y="1447800"/>
            <a:ext cx="7772400" cy="4648200"/>
          </a:xfrm>
        </p:spPr>
        <p:txBody>
          <a:bodyPr>
            <a:normAutofit/>
          </a:bodyPr>
          <a:lstStyle/>
          <a:p>
            <a:pPr>
              <a:lnSpc>
                <a:spcPct val="90000"/>
              </a:lnSpc>
            </a:pPr>
            <a:r>
              <a:rPr lang="en-US" sz="2500" b="1" dirty="0"/>
              <a:t>(Re)frame issues presented for review</a:t>
            </a:r>
          </a:p>
          <a:p>
            <a:pPr>
              <a:lnSpc>
                <a:spcPct val="90000"/>
              </a:lnSpc>
            </a:pPr>
            <a:r>
              <a:rPr lang="en-US" sz="2500" b="1" dirty="0"/>
              <a:t>Statement of Case/Facts</a:t>
            </a:r>
          </a:p>
          <a:p>
            <a:pPr lvl="1">
              <a:lnSpc>
                <a:spcPct val="90000"/>
              </a:lnSpc>
            </a:pPr>
            <a:r>
              <a:rPr lang="en-US" sz="2500" b="1" i="0" dirty="0"/>
              <a:t>Do own or “tell rest of the story”?</a:t>
            </a:r>
          </a:p>
          <a:p>
            <a:pPr lvl="1">
              <a:lnSpc>
                <a:spcPct val="90000"/>
              </a:lnSpc>
            </a:pPr>
            <a:r>
              <a:rPr lang="en-US" sz="2500" b="1" i="0" dirty="0"/>
              <a:t>Quote favorable parts of ruling(s) below</a:t>
            </a:r>
          </a:p>
          <a:p>
            <a:pPr>
              <a:lnSpc>
                <a:spcPct val="90000"/>
              </a:lnSpc>
            </a:pPr>
            <a:r>
              <a:rPr lang="en-US" sz="2500" b="1" dirty="0"/>
              <a:t>Standard/Scope of Review</a:t>
            </a:r>
          </a:p>
          <a:p>
            <a:pPr>
              <a:lnSpc>
                <a:spcPct val="90000"/>
              </a:lnSpc>
            </a:pPr>
            <a:r>
              <a:rPr lang="en-US" sz="2500" b="1" dirty="0"/>
              <a:t>Preservation of Error/Waiver</a:t>
            </a:r>
          </a:p>
          <a:p>
            <a:pPr>
              <a:lnSpc>
                <a:spcPct val="90000"/>
              </a:lnSpc>
            </a:pPr>
            <a:r>
              <a:rPr lang="en-US" sz="2500" b="1" dirty="0"/>
              <a:t>Sequence of Argument</a:t>
            </a:r>
          </a:p>
          <a:p>
            <a:pPr>
              <a:lnSpc>
                <a:spcPct val="90000"/>
              </a:lnSpc>
            </a:pPr>
            <a:r>
              <a:rPr lang="en-US" sz="2500" b="1" dirty="0"/>
              <a:t>Conclusion</a:t>
            </a:r>
          </a:p>
        </p:txBody>
      </p:sp>
      <p:sp>
        <p:nvSpPr>
          <p:cNvPr id="5" name="Slide Number Placeholder 5"/>
          <p:cNvSpPr>
            <a:spLocks noGrp="1"/>
          </p:cNvSpPr>
          <p:nvPr>
            <p:ph type="sldNum" sz="quarter" idx="12"/>
          </p:nvPr>
        </p:nvSpPr>
        <p:spPr/>
        <p:txBody>
          <a:bodyPr/>
          <a:lstStyle/>
          <a:p>
            <a:fld id="{DB6014EE-6641-47FD-AF7C-901C0B041E4C}" type="slidenum">
              <a:rPr lang="en-US" altLang="en-US"/>
              <a:pPr/>
              <a:t>35</a:t>
            </a:fld>
            <a:endParaRPr lang="en-US" altLang="en-US" dirty="0"/>
          </a:p>
        </p:txBody>
      </p:sp>
    </p:spTree>
    <p:extLst>
      <p:ext uri="{BB962C8B-B14F-4D97-AF65-F5344CB8AC3E}">
        <p14:creationId xmlns:p14="http://schemas.microsoft.com/office/powerpoint/2010/main" val="3262822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752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752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752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752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752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752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752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752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685800" y="381000"/>
            <a:ext cx="7772400" cy="762000"/>
          </a:xfrm>
        </p:spPr>
        <p:txBody>
          <a:bodyPr>
            <a:normAutofit/>
          </a:bodyPr>
          <a:lstStyle/>
          <a:p>
            <a:r>
              <a:rPr lang="en-US" altLang="en-US" b="1" dirty="0"/>
              <a:t>REPLY BRIEF</a:t>
            </a:r>
          </a:p>
        </p:txBody>
      </p:sp>
      <p:sp>
        <p:nvSpPr>
          <p:cNvPr id="107523" name="Rectangle 3"/>
          <p:cNvSpPr>
            <a:spLocks noGrp="1" noChangeArrowheads="1"/>
          </p:cNvSpPr>
          <p:nvPr>
            <p:ph idx="1"/>
          </p:nvPr>
        </p:nvSpPr>
        <p:spPr>
          <a:xfrm>
            <a:off x="685800" y="1447800"/>
            <a:ext cx="7772400" cy="4648200"/>
          </a:xfrm>
        </p:spPr>
        <p:txBody>
          <a:bodyPr>
            <a:normAutofit/>
          </a:bodyPr>
          <a:lstStyle/>
          <a:p>
            <a:r>
              <a:rPr lang="en-US" sz="3000" b="1" dirty="0"/>
              <a:t>Refocus reader on your world view (without rearguing initial brief)</a:t>
            </a:r>
          </a:p>
          <a:p>
            <a:r>
              <a:rPr lang="en-US" sz="3000" b="1" dirty="0"/>
              <a:t>Scalia:  Reply should be “self-contained” for “retro-readers”</a:t>
            </a:r>
          </a:p>
          <a:p>
            <a:r>
              <a:rPr lang="en-US" sz="3000" b="1" dirty="0"/>
              <a:t>Highlight opponent’s overt and tacit concessions</a:t>
            </a:r>
          </a:p>
          <a:p>
            <a:r>
              <a:rPr lang="en-US" sz="3000" b="1" dirty="0"/>
              <a:t>Repair damage to your position</a:t>
            </a:r>
          </a:p>
          <a:p>
            <a:r>
              <a:rPr lang="en-US" sz="3000" b="1" dirty="0"/>
              <a:t>Distinguish opponent’s cases succinctly</a:t>
            </a:r>
          </a:p>
          <a:p>
            <a:pPr>
              <a:buFontTx/>
              <a:buNone/>
            </a:pPr>
            <a:endParaRPr lang="en-US" sz="2800" b="1" dirty="0"/>
          </a:p>
          <a:p>
            <a:pPr>
              <a:buFontTx/>
              <a:buNone/>
            </a:pPr>
            <a:endParaRPr lang="en-US" sz="2800" b="1" dirty="0"/>
          </a:p>
          <a:p>
            <a:endParaRPr lang="en-US" dirty="0"/>
          </a:p>
        </p:txBody>
      </p:sp>
      <p:sp>
        <p:nvSpPr>
          <p:cNvPr id="5" name="Slide Number Placeholder 5"/>
          <p:cNvSpPr>
            <a:spLocks noGrp="1"/>
          </p:cNvSpPr>
          <p:nvPr>
            <p:ph type="sldNum" sz="quarter" idx="12"/>
          </p:nvPr>
        </p:nvSpPr>
        <p:spPr/>
        <p:txBody>
          <a:bodyPr/>
          <a:lstStyle/>
          <a:p>
            <a:fld id="{DB6014EE-6641-47FD-AF7C-901C0B041E4C}" type="slidenum">
              <a:rPr lang="en-US" altLang="en-US"/>
              <a:pPr/>
              <a:t>36</a:t>
            </a:fld>
            <a:endParaRPr lang="en-US" altLang="en-US" dirty="0"/>
          </a:p>
        </p:txBody>
      </p:sp>
    </p:spTree>
    <p:extLst>
      <p:ext uri="{BB962C8B-B14F-4D97-AF65-F5344CB8AC3E}">
        <p14:creationId xmlns:p14="http://schemas.microsoft.com/office/powerpoint/2010/main" val="3113852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752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752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752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752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75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685800" y="381000"/>
            <a:ext cx="7772400" cy="762000"/>
          </a:xfrm>
        </p:spPr>
        <p:txBody>
          <a:bodyPr>
            <a:normAutofit/>
          </a:bodyPr>
          <a:lstStyle/>
          <a:p>
            <a:r>
              <a:rPr lang="en-US" altLang="en-US" b="1" dirty="0"/>
              <a:t>APPENDIX</a:t>
            </a:r>
          </a:p>
        </p:txBody>
      </p:sp>
      <p:sp>
        <p:nvSpPr>
          <p:cNvPr id="107523" name="Rectangle 3"/>
          <p:cNvSpPr>
            <a:spLocks noGrp="1" noChangeArrowheads="1"/>
          </p:cNvSpPr>
          <p:nvPr>
            <p:ph idx="1"/>
          </p:nvPr>
        </p:nvSpPr>
        <p:spPr>
          <a:xfrm>
            <a:off x="685800" y="1447800"/>
            <a:ext cx="7772400" cy="4648200"/>
          </a:xfrm>
        </p:spPr>
        <p:txBody>
          <a:bodyPr>
            <a:normAutofit fontScale="92500" lnSpcReduction="20000"/>
          </a:bodyPr>
          <a:lstStyle/>
          <a:p>
            <a:r>
              <a:rPr lang="en-US" sz="3200" b="1" i="1" dirty="0"/>
              <a:t>See</a:t>
            </a:r>
            <a:r>
              <a:rPr lang="en-US" sz="3200" b="1" dirty="0"/>
              <a:t> Iowa R. App. P. 6.905</a:t>
            </a:r>
            <a:endParaRPr lang="en-US" sz="3200" b="1" i="1" dirty="0"/>
          </a:p>
          <a:p>
            <a:r>
              <a:rPr lang="en-US" sz="3200" b="1" dirty="0"/>
              <a:t>Contents must be from “record”</a:t>
            </a:r>
          </a:p>
          <a:p>
            <a:r>
              <a:rPr lang="en-US" sz="3200" b="1" dirty="0"/>
              <a:t>Index (Table of Contents)</a:t>
            </a:r>
          </a:p>
          <a:p>
            <a:r>
              <a:rPr lang="en-US" sz="3200" b="1" dirty="0"/>
              <a:t>Transcripts – identify witness on every page</a:t>
            </a:r>
          </a:p>
          <a:p>
            <a:r>
              <a:rPr lang="en-US" sz="3200" b="1" dirty="0"/>
              <a:t>Don’t over/under designate </a:t>
            </a:r>
          </a:p>
          <a:p>
            <a:r>
              <a:rPr lang="en-US" sz="3200" b="1" dirty="0"/>
              <a:t>If not in record, try:</a:t>
            </a:r>
          </a:p>
          <a:p>
            <a:pPr lvl="1"/>
            <a:r>
              <a:rPr lang="en-US" sz="2800" b="1" i="0" dirty="0"/>
              <a:t>Judicial notice</a:t>
            </a:r>
          </a:p>
          <a:p>
            <a:pPr lvl="1"/>
            <a:r>
              <a:rPr lang="en-US" sz="2800" b="1" i="0" dirty="0"/>
              <a:t>Stipulation</a:t>
            </a:r>
          </a:p>
          <a:p>
            <a:pPr lvl="1"/>
            <a:r>
              <a:rPr lang="en-US" sz="2800" b="1" i="0" dirty="0"/>
              <a:t>Argue “legislative fact”</a:t>
            </a:r>
            <a:endParaRPr lang="en-US" sz="3200" b="1" i="0" dirty="0"/>
          </a:p>
          <a:p>
            <a:r>
              <a:rPr lang="en-US" sz="3200" b="1" dirty="0"/>
              <a:t>Conversion of proof briefs to final briefs</a:t>
            </a:r>
          </a:p>
        </p:txBody>
      </p:sp>
      <p:sp>
        <p:nvSpPr>
          <p:cNvPr id="5" name="Slide Number Placeholder 5"/>
          <p:cNvSpPr>
            <a:spLocks noGrp="1"/>
          </p:cNvSpPr>
          <p:nvPr>
            <p:ph type="sldNum" sz="quarter" idx="12"/>
          </p:nvPr>
        </p:nvSpPr>
        <p:spPr/>
        <p:txBody>
          <a:bodyPr/>
          <a:lstStyle/>
          <a:p>
            <a:fld id="{DB6014EE-6641-47FD-AF7C-901C0B041E4C}" type="slidenum">
              <a:rPr lang="en-US" altLang="en-US"/>
              <a:pPr/>
              <a:t>37</a:t>
            </a:fld>
            <a:endParaRPr lang="en-US" altLang="en-US" dirty="0"/>
          </a:p>
        </p:txBody>
      </p:sp>
    </p:spTree>
    <p:extLst>
      <p:ext uri="{BB962C8B-B14F-4D97-AF65-F5344CB8AC3E}">
        <p14:creationId xmlns:p14="http://schemas.microsoft.com/office/powerpoint/2010/main" val="1276231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752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752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752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752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752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752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752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752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752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752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685800" y="381000"/>
            <a:ext cx="7772400" cy="762000"/>
          </a:xfrm>
        </p:spPr>
        <p:txBody>
          <a:bodyPr>
            <a:normAutofit/>
          </a:bodyPr>
          <a:lstStyle/>
          <a:p>
            <a:r>
              <a:rPr lang="en-US" altLang="en-US" b="1" dirty="0"/>
              <a:t>INTERLOCUTORY APPEALS</a:t>
            </a:r>
          </a:p>
        </p:txBody>
      </p:sp>
      <p:sp>
        <p:nvSpPr>
          <p:cNvPr id="107523" name="Rectangle 3"/>
          <p:cNvSpPr>
            <a:spLocks noGrp="1" noChangeArrowheads="1"/>
          </p:cNvSpPr>
          <p:nvPr>
            <p:ph idx="1"/>
          </p:nvPr>
        </p:nvSpPr>
        <p:spPr>
          <a:xfrm>
            <a:off x="685800" y="1447800"/>
            <a:ext cx="7772400" cy="4648200"/>
          </a:xfrm>
        </p:spPr>
        <p:txBody>
          <a:bodyPr>
            <a:normAutofit fontScale="92500" lnSpcReduction="10000"/>
          </a:bodyPr>
          <a:lstStyle/>
          <a:p>
            <a:pPr>
              <a:lnSpc>
                <a:spcPct val="90000"/>
              </a:lnSpc>
            </a:pPr>
            <a:r>
              <a:rPr lang="en-US" sz="3200" b="1" dirty="0"/>
              <a:t>Better odds if both sides join</a:t>
            </a:r>
          </a:p>
          <a:p>
            <a:pPr>
              <a:lnSpc>
                <a:spcPct val="90000"/>
              </a:lnSpc>
            </a:pPr>
            <a:r>
              <a:rPr lang="en-US" sz="3200" b="1" dirty="0"/>
              <a:t>Focus on standards (granted “sparingly” – “fat chance”)</a:t>
            </a:r>
          </a:p>
          <a:p>
            <a:pPr>
              <a:lnSpc>
                <a:spcPct val="90000"/>
              </a:lnSpc>
            </a:pPr>
            <a:r>
              <a:rPr lang="en-US" sz="3200" b="1" dirty="0"/>
              <a:t>Institutional bias against piecemeal appeals</a:t>
            </a:r>
          </a:p>
          <a:p>
            <a:pPr lvl="1">
              <a:lnSpc>
                <a:spcPct val="90000"/>
              </a:lnSpc>
            </a:pPr>
            <a:r>
              <a:rPr lang="en-US" sz="3200" b="1" i="0" dirty="0"/>
              <a:t>Increased costs</a:t>
            </a:r>
          </a:p>
          <a:p>
            <a:pPr lvl="1">
              <a:lnSpc>
                <a:spcPct val="90000"/>
              </a:lnSpc>
            </a:pPr>
            <a:r>
              <a:rPr lang="en-US" sz="3200" b="1" i="0" dirty="0"/>
              <a:t>Disrupts trial court proceedings</a:t>
            </a:r>
          </a:p>
          <a:p>
            <a:pPr lvl="1">
              <a:lnSpc>
                <a:spcPct val="90000"/>
              </a:lnSpc>
            </a:pPr>
            <a:r>
              <a:rPr lang="en-US" sz="3200" b="1" i="0" dirty="0"/>
              <a:t>Increases workload</a:t>
            </a:r>
          </a:p>
          <a:p>
            <a:pPr lvl="1">
              <a:lnSpc>
                <a:spcPct val="90000"/>
              </a:lnSpc>
            </a:pPr>
            <a:r>
              <a:rPr lang="en-US" sz="3200" b="1" i="0" dirty="0"/>
              <a:t>Unstated reason -- most issues “go away”   through settlement or resolution on other grounds</a:t>
            </a:r>
          </a:p>
        </p:txBody>
      </p:sp>
      <p:sp>
        <p:nvSpPr>
          <p:cNvPr id="5" name="Slide Number Placeholder 5"/>
          <p:cNvSpPr>
            <a:spLocks noGrp="1"/>
          </p:cNvSpPr>
          <p:nvPr>
            <p:ph type="sldNum" sz="quarter" idx="12"/>
          </p:nvPr>
        </p:nvSpPr>
        <p:spPr/>
        <p:txBody>
          <a:bodyPr/>
          <a:lstStyle/>
          <a:p>
            <a:fld id="{DB6014EE-6641-47FD-AF7C-901C0B041E4C}" type="slidenum">
              <a:rPr lang="en-US" altLang="en-US"/>
              <a:pPr/>
              <a:t>38</a:t>
            </a:fld>
            <a:endParaRPr lang="en-US" altLang="en-US" dirty="0"/>
          </a:p>
        </p:txBody>
      </p:sp>
    </p:spTree>
    <p:extLst>
      <p:ext uri="{BB962C8B-B14F-4D97-AF65-F5344CB8AC3E}">
        <p14:creationId xmlns:p14="http://schemas.microsoft.com/office/powerpoint/2010/main" val="1303296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752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752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752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752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752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752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752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685800" y="381000"/>
            <a:ext cx="7772400" cy="762000"/>
          </a:xfrm>
        </p:spPr>
        <p:txBody>
          <a:bodyPr>
            <a:normAutofit/>
          </a:bodyPr>
          <a:lstStyle/>
          <a:p>
            <a:r>
              <a:rPr lang="en-US" altLang="en-US" b="1" dirty="0"/>
              <a:t>INTERLOCUTORY APPEALS</a:t>
            </a:r>
          </a:p>
        </p:txBody>
      </p:sp>
      <p:sp>
        <p:nvSpPr>
          <p:cNvPr id="107523" name="Rectangle 3"/>
          <p:cNvSpPr>
            <a:spLocks noGrp="1" noChangeArrowheads="1"/>
          </p:cNvSpPr>
          <p:nvPr>
            <p:ph idx="1"/>
          </p:nvPr>
        </p:nvSpPr>
        <p:spPr>
          <a:xfrm>
            <a:off x="685800" y="1447800"/>
            <a:ext cx="7772400" cy="4648200"/>
          </a:xfrm>
        </p:spPr>
        <p:txBody>
          <a:bodyPr>
            <a:noAutofit/>
          </a:bodyPr>
          <a:lstStyle/>
          <a:p>
            <a:pPr>
              <a:lnSpc>
                <a:spcPct val="90000"/>
              </a:lnSpc>
            </a:pPr>
            <a:r>
              <a:rPr lang="en-US" sz="2400" b="1" dirty="0"/>
              <a:t>Court will want to know:</a:t>
            </a:r>
          </a:p>
          <a:p>
            <a:pPr lvl="1">
              <a:lnSpc>
                <a:spcPct val="90000"/>
              </a:lnSpc>
            </a:pPr>
            <a:r>
              <a:rPr lang="en-US" sz="2400" b="1" i="0" dirty="0"/>
              <a:t>Why can’t it wait?</a:t>
            </a:r>
          </a:p>
          <a:p>
            <a:pPr lvl="1">
              <a:lnSpc>
                <a:spcPct val="90000"/>
              </a:lnSpc>
            </a:pPr>
            <a:r>
              <a:rPr lang="en-US" sz="2400" b="1" i="0" dirty="0"/>
              <a:t>Did trial court get it wrong or right?</a:t>
            </a:r>
          </a:p>
          <a:p>
            <a:pPr>
              <a:lnSpc>
                <a:spcPct val="90000"/>
              </a:lnSpc>
            </a:pPr>
            <a:r>
              <a:rPr lang="en-US" sz="2400" b="1" dirty="0"/>
              <a:t>Best candidates:</a:t>
            </a:r>
          </a:p>
          <a:p>
            <a:pPr lvl="1">
              <a:lnSpc>
                <a:spcPct val="90000"/>
              </a:lnSpc>
            </a:pPr>
            <a:r>
              <a:rPr lang="en-US" sz="2400" b="1" i="0" dirty="0"/>
              <a:t>Dispositive legal issue that is question of first impression with split in authority in other jurisdictions</a:t>
            </a:r>
          </a:p>
          <a:p>
            <a:pPr lvl="1">
              <a:lnSpc>
                <a:spcPct val="90000"/>
              </a:lnSpc>
            </a:pPr>
            <a:r>
              <a:rPr lang="en-US" sz="2400" b="1" i="0" dirty="0"/>
              <a:t>Privilege or confidentiality with irreparable harm that cannot be cured on appeal after final judgment</a:t>
            </a:r>
          </a:p>
          <a:p>
            <a:pPr lvl="1">
              <a:lnSpc>
                <a:spcPct val="90000"/>
              </a:lnSpc>
            </a:pPr>
            <a:r>
              <a:rPr lang="en-US" sz="2400" b="1" i="0" dirty="0"/>
              <a:t>Thirty-day deadline (but possible to obtain review of earlier interlocutory orders that are intertwined).  </a:t>
            </a:r>
            <a:r>
              <a:rPr lang="en-US" sz="2400" b="1" dirty="0"/>
              <a:t>See Hammer v. </a:t>
            </a:r>
            <a:r>
              <a:rPr lang="en-US" sz="2400" b="1" dirty="0" err="1"/>
              <a:t>Branstad</a:t>
            </a:r>
            <a:r>
              <a:rPr lang="en-US" sz="2400" b="1" i="0" dirty="0"/>
              <a:t>, 463 N.W.2d 86, 89 (Iowa 1990). </a:t>
            </a:r>
            <a:endParaRPr lang="en-US" sz="2400" b="1" dirty="0"/>
          </a:p>
          <a:p>
            <a:pPr>
              <a:lnSpc>
                <a:spcPct val="90000"/>
              </a:lnSpc>
              <a:buFontTx/>
              <a:buNone/>
            </a:pPr>
            <a:endParaRPr lang="en-US" sz="2400" b="1" dirty="0"/>
          </a:p>
        </p:txBody>
      </p:sp>
      <p:sp>
        <p:nvSpPr>
          <p:cNvPr id="5" name="Slide Number Placeholder 5"/>
          <p:cNvSpPr>
            <a:spLocks noGrp="1"/>
          </p:cNvSpPr>
          <p:nvPr>
            <p:ph type="sldNum" sz="quarter" idx="12"/>
          </p:nvPr>
        </p:nvSpPr>
        <p:spPr/>
        <p:txBody>
          <a:bodyPr/>
          <a:lstStyle/>
          <a:p>
            <a:fld id="{DB6014EE-6641-47FD-AF7C-901C0B041E4C}" type="slidenum">
              <a:rPr lang="en-US" altLang="en-US"/>
              <a:pPr/>
              <a:t>39</a:t>
            </a:fld>
            <a:endParaRPr lang="en-US" altLang="en-US" dirty="0"/>
          </a:p>
        </p:txBody>
      </p:sp>
    </p:spTree>
    <p:extLst>
      <p:ext uri="{BB962C8B-B14F-4D97-AF65-F5344CB8AC3E}">
        <p14:creationId xmlns:p14="http://schemas.microsoft.com/office/powerpoint/2010/main" val="2373131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752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752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752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752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752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752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752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685800" y="381000"/>
            <a:ext cx="7772400" cy="1143000"/>
          </a:xfrm>
        </p:spPr>
        <p:txBody>
          <a:bodyPr>
            <a:noAutofit/>
          </a:bodyPr>
          <a:lstStyle/>
          <a:p>
            <a:pPr algn="l"/>
            <a:r>
              <a:rPr lang="en-US" altLang="en-US" b="1" dirty="0">
                <a:solidFill>
                  <a:schemeClr val="tx1"/>
                </a:solidFill>
              </a:rPr>
              <a:t>PRACTICE THE ABCs</a:t>
            </a:r>
          </a:p>
        </p:txBody>
      </p:sp>
      <p:sp>
        <p:nvSpPr>
          <p:cNvPr id="53251" name="Rectangle 3"/>
          <p:cNvSpPr>
            <a:spLocks noGrp="1" noChangeArrowheads="1"/>
          </p:cNvSpPr>
          <p:nvPr>
            <p:ph idx="1"/>
          </p:nvPr>
        </p:nvSpPr>
        <p:spPr>
          <a:xfrm>
            <a:off x="685800" y="1219200"/>
            <a:ext cx="7772400" cy="4876800"/>
          </a:xfrm>
        </p:spPr>
        <p:txBody>
          <a:bodyPr>
            <a:normAutofit/>
          </a:bodyPr>
          <a:lstStyle/>
          <a:p>
            <a:pPr marL="509461" indent="-288925"/>
            <a:r>
              <a:rPr lang="en-US" altLang="en-US" sz="3000" b="1" dirty="0"/>
              <a:t>Accuracy</a:t>
            </a:r>
          </a:p>
          <a:p>
            <a:pPr marL="220536" indent="0">
              <a:buNone/>
            </a:pPr>
            <a:endParaRPr lang="en-US" altLang="en-US" sz="3000" b="1" dirty="0"/>
          </a:p>
          <a:p>
            <a:pPr marL="509461" indent="-288925"/>
            <a:r>
              <a:rPr lang="en-US" altLang="en-US" sz="3000" b="1" dirty="0"/>
              <a:t>Brevity</a:t>
            </a:r>
          </a:p>
          <a:p>
            <a:pPr marL="220536" indent="0">
              <a:buNone/>
            </a:pPr>
            <a:endParaRPr lang="en-US" altLang="en-US" sz="3000" b="1" dirty="0"/>
          </a:p>
          <a:p>
            <a:pPr marL="509461" indent="-288925"/>
            <a:r>
              <a:rPr lang="en-US" altLang="en-US" sz="3000" b="1" dirty="0"/>
              <a:t>Clarity</a:t>
            </a:r>
          </a:p>
        </p:txBody>
      </p:sp>
      <p:sp>
        <p:nvSpPr>
          <p:cNvPr id="5" name="Slide Number Placeholder 5"/>
          <p:cNvSpPr>
            <a:spLocks noGrp="1"/>
          </p:cNvSpPr>
          <p:nvPr>
            <p:ph type="sldNum" sz="quarter" idx="12"/>
          </p:nvPr>
        </p:nvSpPr>
        <p:spPr/>
        <p:txBody>
          <a:bodyPr/>
          <a:lstStyle/>
          <a:p>
            <a:fld id="{E68088AF-0FA6-476C-B9AB-CBBE6283FC8C}" type="slidenum">
              <a:rPr lang="en-US" altLang="en-US"/>
              <a:pPr/>
              <a:t>4</a:t>
            </a:fld>
            <a:endParaRPr lang="en-US" altLang="en-US"/>
          </a:p>
        </p:txBody>
      </p:sp>
    </p:spTree>
    <p:extLst>
      <p:ext uri="{BB962C8B-B14F-4D97-AF65-F5344CB8AC3E}">
        <p14:creationId xmlns:p14="http://schemas.microsoft.com/office/powerpoint/2010/main" val="3314299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3251">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32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685800" y="381000"/>
            <a:ext cx="7772400" cy="762000"/>
          </a:xfrm>
        </p:spPr>
        <p:txBody>
          <a:bodyPr>
            <a:normAutofit/>
          </a:bodyPr>
          <a:lstStyle/>
          <a:p>
            <a:r>
              <a:rPr lang="en-US" altLang="en-US" b="1" dirty="0"/>
              <a:t>INTERLOCUTORY APPEALS</a:t>
            </a:r>
          </a:p>
        </p:txBody>
      </p:sp>
      <p:sp>
        <p:nvSpPr>
          <p:cNvPr id="107523" name="Rectangle 3"/>
          <p:cNvSpPr>
            <a:spLocks noGrp="1" noChangeArrowheads="1"/>
          </p:cNvSpPr>
          <p:nvPr>
            <p:ph idx="1"/>
          </p:nvPr>
        </p:nvSpPr>
        <p:spPr>
          <a:xfrm>
            <a:off x="685800" y="1447800"/>
            <a:ext cx="7772400" cy="4648200"/>
          </a:xfrm>
        </p:spPr>
        <p:txBody>
          <a:bodyPr>
            <a:noAutofit/>
          </a:bodyPr>
          <a:lstStyle/>
          <a:p>
            <a:r>
              <a:rPr lang="en-US" sz="3000" b="1" dirty="0"/>
              <a:t>Consider conditional resistance/cross-appeal</a:t>
            </a:r>
          </a:p>
          <a:p>
            <a:r>
              <a:rPr lang="en-US" sz="3000" b="1" dirty="0"/>
              <a:t>Consider limited remand</a:t>
            </a:r>
          </a:p>
          <a:p>
            <a:r>
              <a:rPr lang="en-US" sz="3000" b="1" dirty="0"/>
              <a:t>Look for similar cases under 28 U.S.C. § 1292(6).  </a:t>
            </a:r>
            <a:r>
              <a:rPr lang="en-US" sz="3000" b="1" i="1" dirty="0"/>
              <a:t>See </a:t>
            </a:r>
            <a:r>
              <a:rPr lang="en-US" sz="3000" b="1" i="1" dirty="0" err="1"/>
              <a:t>Benco</a:t>
            </a:r>
            <a:r>
              <a:rPr lang="en-US" sz="3000" b="1" i="1" dirty="0"/>
              <a:t> Mortgage Co. v. </a:t>
            </a:r>
            <a:r>
              <a:rPr lang="en-US" sz="3000" b="1" i="1" dirty="0" err="1"/>
              <a:t>Steil</a:t>
            </a:r>
            <a:r>
              <a:rPr lang="en-US" sz="3000" b="1" dirty="0"/>
              <a:t>, 351 N.W.2d 784, 787 (Iowa 1984)..</a:t>
            </a:r>
          </a:p>
          <a:p>
            <a:r>
              <a:rPr lang="en-US" sz="3000" b="1" dirty="0"/>
              <a:t>Single-justice ruling can be appealed to three-justice panel. Iowa R. App. P. 6.1002(5) (setting ten-day deadline).</a:t>
            </a:r>
          </a:p>
        </p:txBody>
      </p:sp>
      <p:sp>
        <p:nvSpPr>
          <p:cNvPr id="5" name="Slide Number Placeholder 5"/>
          <p:cNvSpPr>
            <a:spLocks noGrp="1"/>
          </p:cNvSpPr>
          <p:nvPr>
            <p:ph type="sldNum" sz="quarter" idx="12"/>
          </p:nvPr>
        </p:nvSpPr>
        <p:spPr/>
        <p:txBody>
          <a:bodyPr/>
          <a:lstStyle/>
          <a:p>
            <a:fld id="{DB6014EE-6641-47FD-AF7C-901C0B041E4C}" type="slidenum">
              <a:rPr lang="en-US" altLang="en-US"/>
              <a:pPr/>
              <a:t>40</a:t>
            </a:fld>
            <a:endParaRPr lang="en-US" altLang="en-US" dirty="0"/>
          </a:p>
        </p:txBody>
      </p:sp>
    </p:spTree>
    <p:extLst>
      <p:ext uri="{BB962C8B-B14F-4D97-AF65-F5344CB8AC3E}">
        <p14:creationId xmlns:p14="http://schemas.microsoft.com/office/powerpoint/2010/main" val="1435846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752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752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752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752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685800" y="381000"/>
            <a:ext cx="7772400" cy="762000"/>
          </a:xfrm>
        </p:spPr>
        <p:txBody>
          <a:bodyPr>
            <a:normAutofit fontScale="90000"/>
          </a:bodyPr>
          <a:lstStyle/>
          <a:p>
            <a:r>
              <a:rPr lang="en-US" altLang="en-US" b="1" dirty="0"/>
              <a:t>APPLICATIONS FOR FURTHER REVIEW</a:t>
            </a:r>
          </a:p>
        </p:txBody>
      </p:sp>
      <p:sp>
        <p:nvSpPr>
          <p:cNvPr id="107523" name="Rectangle 3"/>
          <p:cNvSpPr>
            <a:spLocks noGrp="1" noChangeArrowheads="1"/>
          </p:cNvSpPr>
          <p:nvPr>
            <p:ph idx="1"/>
          </p:nvPr>
        </p:nvSpPr>
        <p:spPr>
          <a:xfrm>
            <a:off x="685800" y="1600200"/>
            <a:ext cx="7772400" cy="4495800"/>
          </a:xfrm>
        </p:spPr>
        <p:txBody>
          <a:bodyPr>
            <a:noAutofit/>
          </a:bodyPr>
          <a:lstStyle/>
          <a:p>
            <a:r>
              <a:rPr lang="en-US" sz="3200" b="1" dirty="0"/>
              <a:t>Include a statement supporting application for further review Iowa R. App. P. 6.1103</a:t>
            </a:r>
          </a:p>
          <a:p>
            <a:r>
              <a:rPr lang="en-US" sz="3200" b="1" dirty="0"/>
              <a:t>Focus on grounds in Iowa R. App. P. 6.1103</a:t>
            </a:r>
          </a:p>
          <a:p>
            <a:r>
              <a:rPr lang="en-US" sz="3200" b="1" dirty="0"/>
              <a:t>But still argue merits</a:t>
            </a:r>
          </a:p>
          <a:p>
            <a:r>
              <a:rPr lang="en-US" sz="3200" b="1" dirty="0"/>
              <a:t>Twenty-day deadline</a:t>
            </a:r>
          </a:p>
          <a:p>
            <a:r>
              <a:rPr lang="en-US" sz="3200" b="1" dirty="0"/>
              <a:t>If granted, reversal or modification likely</a:t>
            </a:r>
          </a:p>
        </p:txBody>
      </p:sp>
      <p:sp>
        <p:nvSpPr>
          <p:cNvPr id="5" name="Slide Number Placeholder 5"/>
          <p:cNvSpPr>
            <a:spLocks noGrp="1"/>
          </p:cNvSpPr>
          <p:nvPr>
            <p:ph type="sldNum" sz="quarter" idx="12"/>
          </p:nvPr>
        </p:nvSpPr>
        <p:spPr/>
        <p:txBody>
          <a:bodyPr/>
          <a:lstStyle/>
          <a:p>
            <a:fld id="{DB6014EE-6641-47FD-AF7C-901C0B041E4C}" type="slidenum">
              <a:rPr lang="en-US" altLang="en-US"/>
              <a:pPr/>
              <a:t>41</a:t>
            </a:fld>
            <a:endParaRPr lang="en-US" altLang="en-US" dirty="0"/>
          </a:p>
        </p:txBody>
      </p:sp>
    </p:spTree>
    <p:extLst>
      <p:ext uri="{BB962C8B-B14F-4D97-AF65-F5344CB8AC3E}">
        <p14:creationId xmlns:p14="http://schemas.microsoft.com/office/powerpoint/2010/main" val="3084968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752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752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752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752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75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5DE2F-9E68-455E-88D3-1366ABA9A38E}"/>
              </a:ext>
            </a:extLst>
          </p:cNvPr>
          <p:cNvSpPr>
            <a:spLocks noGrp="1"/>
          </p:cNvSpPr>
          <p:nvPr>
            <p:ph type="title"/>
          </p:nvPr>
        </p:nvSpPr>
        <p:spPr/>
        <p:txBody>
          <a:bodyPr/>
          <a:lstStyle/>
          <a:p>
            <a:r>
              <a:rPr lang="en-US" b="1" dirty="0"/>
              <a:t>PETITIONS FOR REHEARING</a:t>
            </a:r>
          </a:p>
        </p:txBody>
      </p:sp>
      <p:sp>
        <p:nvSpPr>
          <p:cNvPr id="3" name="Content Placeholder 2">
            <a:extLst>
              <a:ext uri="{FF2B5EF4-FFF2-40B4-BE49-F238E27FC236}">
                <a16:creationId xmlns:a16="http://schemas.microsoft.com/office/drawing/2014/main" id="{BE8637BD-BE0A-494E-AF5A-E074C813146F}"/>
              </a:ext>
            </a:extLst>
          </p:cNvPr>
          <p:cNvSpPr>
            <a:spLocks noGrp="1"/>
          </p:cNvSpPr>
          <p:nvPr>
            <p:ph idx="1"/>
          </p:nvPr>
        </p:nvSpPr>
        <p:spPr/>
        <p:txBody>
          <a:bodyPr>
            <a:noAutofit/>
          </a:bodyPr>
          <a:lstStyle/>
          <a:p>
            <a:r>
              <a:rPr lang="en-US" sz="3200" b="1" dirty="0"/>
              <a:t>Almost never change outcome</a:t>
            </a:r>
          </a:p>
          <a:p>
            <a:r>
              <a:rPr lang="en-US" sz="3200" b="1" dirty="0"/>
              <a:t>Court sometimes revises problematic language </a:t>
            </a:r>
          </a:p>
          <a:p>
            <a:r>
              <a:rPr lang="en-US" sz="3200" b="1" dirty="0"/>
              <a:t>Seven-day deadline in the court of appeals. Iowa R. App. P. 6.1204.</a:t>
            </a:r>
          </a:p>
          <a:p>
            <a:r>
              <a:rPr lang="en-US" sz="3200" b="1" dirty="0"/>
              <a:t>Fourteen-day deadline in the supreme court. Iowa R. App. P. 6.1205.</a:t>
            </a:r>
          </a:p>
        </p:txBody>
      </p:sp>
      <p:sp>
        <p:nvSpPr>
          <p:cNvPr id="4" name="Slide Number Placeholder 3">
            <a:extLst>
              <a:ext uri="{FF2B5EF4-FFF2-40B4-BE49-F238E27FC236}">
                <a16:creationId xmlns:a16="http://schemas.microsoft.com/office/drawing/2014/main" id="{5DD4A164-F4B1-427A-91AB-E4BE6C92D5E1}"/>
              </a:ext>
            </a:extLst>
          </p:cNvPr>
          <p:cNvSpPr>
            <a:spLocks noGrp="1"/>
          </p:cNvSpPr>
          <p:nvPr>
            <p:ph type="sldNum" sz="quarter" idx="12"/>
          </p:nvPr>
        </p:nvSpPr>
        <p:spPr/>
        <p:txBody>
          <a:bodyPr/>
          <a:lstStyle/>
          <a:p>
            <a:pPr>
              <a:defRPr/>
            </a:pPr>
            <a:fld id="{0AB81125-F381-48ED-8206-D92696635115}" type="slidenum">
              <a:rPr lang="en-US" smtClean="0"/>
              <a:pPr>
                <a:defRPr/>
              </a:pPr>
              <a:t>42</a:t>
            </a:fld>
            <a:endParaRPr lang="en-US"/>
          </a:p>
        </p:txBody>
      </p:sp>
    </p:spTree>
    <p:extLst>
      <p:ext uri="{BB962C8B-B14F-4D97-AF65-F5344CB8AC3E}">
        <p14:creationId xmlns:p14="http://schemas.microsoft.com/office/powerpoint/2010/main" val="37532377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2"/>
          <p:cNvSpPr>
            <a:spLocks noGrp="1" noChangeArrowheads="1"/>
          </p:cNvSpPr>
          <p:nvPr>
            <p:ph type="title"/>
          </p:nvPr>
        </p:nvSpPr>
        <p:spPr>
          <a:xfrm>
            <a:off x="685800" y="0"/>
            <a:ext cx="7772400" cy="609600"/>
          </a:xfrm>
        </p:spPr>
        <p:txBody>
          <a:bodyPr>
            <a:normAutofit fontScale="90000"/>
          </a:bodyPr>
          <a:lstStyle/>
          <a:p>
            <a:r>
              <a:rPr lang="en-US" b="1" dirty="0"/>
              <a:t>RESOURCES</a:t>
            </a:r>
          </a:p>
        </p:txBody>
      </p:sp>
      <p:sp>
        <p:nvSpPr>
          <p:cNvPr id="44036" name="Rectangle 3"/>
          <p:cNvSpPr>
            <a:spLocks noGrp="1" noChangeArrowheads="1"/>
          </p:cNvSpPr>
          <p:nvPr>
            <p:ph idx="1"/>
          </p:nvPr>
        </p:nvSpPr>
        <p:spPr>
          <a:xfrm>
            <a:off x="685800" y="762000"/>
            <a:ext cx="7772400" cy="5791200"/>
          </a:xfrm>
        </p:spPr>
        <p:txBody>
          <a:bodyPr>
            <a:normAutofit lnSpcReduction="10000"/>
          </a:bodyPr>
          <a:lstStyle/>
          <a:p>
            <a:pPr marL="609600" indent="-609600">
              <a:buFont typeface="Marlett" pitchFamily="2" charset="2"/>
              <a:buAutoNum type="arabicPeriod"/>
            </a:pPr>
            <a:r>
              <a:rPr lang="en-US" sz="2400" b="1" dirty="0"/>
              <a:t>Scalia &amp; Garner, Making Your Case, The Art of Persuading Judges</a:t>
            </a:r>
          </a:p>
          <a:p>
            <a:pPr marL="609600" indent="-609600">
              <a:buFont typeface="Marlett" pitchFamily="2" charset="2"/>
              <a:buAutoNum type="arabicPeriod" startAt="2"/>
            </a:pPr>
            <a:r>
              <a:rPr lang="en-US" sz="2400" b="1" dirty="0"/>
              <a:t>Strunk &amp; White, The Elements of Style</a:t>
            </a:r>
          </a:p>
          <a:p>
            <a:pPr marL="609600" indent="-609600">
              <a:buFont typeface="Marlett" pitchFamily="2" charset="2"/>
              <a:buAutoNum type="arabicPeriod" startAt="2"/>
            </a:pPr>
            <a:r>
              <a:rPr lang="en-US" sz="2400" b="1" dirty="0"/>
              <a:t>Roget’s Thesaurus</a:t>
            </a:r>
          </a:p>
          <a:p>
            <a:pPr marL="609600" indent="-609600">
              <a:buFont typeface="Marlett" pitchFamily="2" charset="2"/>
              <a:buAutoNum type="arabicPeriod" startAt="2"/>
            </a:pPr>
            <a:r>
              <a:rPr lang="en-US" sz="2400" b="1" dirty="0"/>
              <a:t>Webster’s (or your favorite dictionary)</a:t>
            </a:r>
          </a:p>
          <a:p>
            <a:pPr marL="609600" indent="-609600">
              <a:buFont typeface="Marlett" pitchFamily="2" charset="2"/>
              <a:buAutoNum type="arabicPeriod" startAt="2"/>
            </a:pPr>
            <a:r>
              <a:rPr lang="en-US" sz="2400" b="1" dirty="0"/>
              <a:t>Black’s Law Dictionary</a:t>
            </a:r>
          </a:p>
          <a:p>
            <a:pPr marL="609600" indent="-609600">
              <a:buFont typeface="Marlett" pitchFamily="2" charset="2"/>
              <a:buAutoNum type="arabicPeriod" startAt="2"/>
            </a:pPr>
            <a:r>
              <a:rPr lang="en-US" sz="2400" b="1" dirty="0"/>
              <a:t>Bartlett’s Familiar Quotations</a:t>
            </a:r>
          </a:p>
          <a:p>
            <a:pPr marL="609600" indent="-609600">
              <a:buFont typeface="Marlett" pitchFamily="2" charset="2"/>
              <a:buAutoNum type="arabicPeriod" startAt="2"/>
            </a:pPr>
            <a:r>
              <a:rPr lang="en-US" sz="2400" b="1" dirty="0"/>
              <a:t>The Oxford Dictionary of Quotations</a:t>
            </a:r>
          </a:p>
          <a:p>
            <a:pPr marL="609600" indent="-609600">
              <a:buFont typeface="Marlett" pitchFamily="2" charset="2"/>
              <a:buAutoNum type="arabicPeriod" startAt="2"/>
            </a:pPr>
            <a:r>
              <a:rPr lang="en-US" sz="2400" b="1" dirty="0"/>
              <a:t>America’s Popular Proverbs and Sayings</a:t>
            </a:r>
          </a:p>
          <a:p>
            <a:pPr marL="609600" indent="-609600">
              <a:buFont typeface="Marlett" pitchFamily="2" charset="2"/>
              <a:buAutoNum type="arabicPeriod" startAt="2"/>
            </a:pPr>
            <a:r>
              <a:rPr lang="en-US" sz="2400" b="1" dirty="0"/>
              <a:t>Blue Book (or “Maroon” book) but follow the governing Court Rules (</a:t>
            </a:r>
            <a:r>
              <a:rPr lang="en-US" sz="2400" b="1" u="sng" dirty="0"/>
              <a:t>e.g.,</a:t>
            </a:r>
            <a:r>
              <a:rPr lang="en-US" sz="2400" b="1" dirty="0"/>
              <a:t> Iowa R. App. P. 6.904(2))</a:t>
            </a:r>
          </a:p>
          <a:p>
            <a:pPr marL="609600" indent="-609600">
              <a:buFont typeface="Marlett" pitchFamily="2" charset="2"/>
              <a:buAutoNum type="arabicPeriod" startAt="2"/>
            </a:pPr>
            <a:r>
              <a:rPr lang="en-US" sz="2400" b="1" dirty="0"/>
              <a:t>Scalia &amp; Garner, Reading Law:  The Interpretation of Legal Texts</a:t>
            </a:r>
          </a:p>
        </p:txBody>
      </p:sp>
      <p:sp>
        <p:nvSpPr>
          <p:cNvPr id="44034" name="Slide Number Placeholder 5"/>
          <p:cNvSpPr>
            <a:spLocks noGrp="1"/>
          </p:cNvSpPr>
          <p:nvPr>
            <p:ph type="sldNum" sz="quarter" idx="12"/>
          </p:nvPr>
        </p:nvSpPr>
        <p:spPr>
          <a:noFill/>
        </p:spPr>
        <p:txBody>
          <a:bodyPr/>
          <a:lstStyle/>
          <a:p>
            <a:fld id="{682F4437-DE09-4FC8-BDF3-1BEAC690340A}" type="slidenum">
              <a:rPr lang="en-US" smtClean="0"/>
              <a:pPr/>
              <a:t>43</a:t>
            </a:fld>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762000" y="2590800"/>
            <a:ext cx="7543800" cy="1447800"/>
          </a:xfrm>
          <a:effectLst>
            <a:outerShdw dist="35921" dir="2700000" algn="ctr" rotWithShape="0">
              <a:schemeClr val="bg2"/>
            </a:outerShdw>
          </a:effectLst>
        </p:spPr>
        <p:txBody>
          <a:bodyPr/>
          <a:lstStyle/>
          <a:p>
            <a:pPr>
              <a:defRPr/>
            </a:pPr>
            <a:r>
              <a:rPr lang="en-US" sz="8000" b="1"/>
              <a:t>THANK YOU</a:t>
            </a:r>
            <a:r>
              <a:rPr lang="en-US" b="1"/>
              <a:t> </a:t>
            </a:r>
          </a:p>
        </p:txBody>
      </p:sp>
      <p:sp>
        <p:nvSpPr>
          <p:cNvPr id="56322" name="Slide Number Placeholder 4"/>
          <p:cNvSpPr>
            <a:spLocks noGrp="1"/>
          </p:cNvSpPr>
          <p:nvPr>
            <p:ph type="sldNum" sz="quarter" idx="12"/>
          </p:nvPr>
        </p:nvSpPr>
        <p:spPr>
          <a:noFill/>
        </p:spPr>
        <p:txBody>
          <a:bodyPr/>
          <a:lstStyle/>
          <a:p>
            <a:fld id="{B9776907-3260-4FCA-A389-166B33CDCE7A}" type="slidenum">
              <a:rPr lang="en-US" smtClean="0"/>
              <a:pPr/>
              <a:t>44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685800" y="381000"/>
            <a:ext cx="7772400" cy="1143000"/>
          </a:xfrm>
        </p:spPr>
        <p:txBody>
          <a:bodyPr/>
          <a:lstStyle/>
          <a:p>
            <a:r>
              <a:rPr lang="en-US" b="1"/>
              <a:t>ACCURACY</a:t>
            </a:r>
          </a:p>
        </p:txBody>
      </p:sp>
      <p:sp>
        <p:nvSpPr>
          <p:cNvPr id="6148" name="Rectangle 3"/>
          <p:cNvSpPr>
            <a:spLocks noGrp="1" noChangeArrowheads="1"/>
          </p:cNvSpPr>
          <p:nvPr>
            <p:ph idx="1"/>
          </p:nvPr>
        </p:nvSpPr>
        <p:spPr>
          <a:xfrm>
            <a:off x="685800" y="1600200"/>
            <a:ext cx="7772400" cy="4495800"/>
          </a:xfrm>
        </p:spPr>
        <p:txBody>
          <a:bodyPr>
            <a:normAutofit/>
          </a:bodyPr>
          <a:lstStyle/>
          <a:p>
            <a:r>
              <a:rPr lang="en-US" sz="3000" b="1" dirty="0"/>
              <a:t>Never misstate the law or the facts</a:t>
            </a:r>
          </a:p>
          <a:p>
            <a:r>
              <a:rPr lang="en-US" sz="3000" b="1" dirty="0"/>
              <a:t>Comply with the rules:</a:t>
            </a:r>
          </a:p>
          <a:p>
            <a:pPr lvl="1"/>
            <a:r>
              <a:rPr lang="en-US" sz="3000" b="1" i="0" dirty="0"/>
              <a:t>Contents of brief</a:t>
            </a:r>
          </a:p>
          <a:p>
            <a:pPr lvl="1"/>
            <a:r>
              <a:rPr lang="en-US" sz="3000" b="1" i="0" dirty="0"/>
              <a:t>Word limits</a:t>
            </a:r>
          </a:p>
          <a:p>
            <a:pPr lvl="1"/>
            <a:r>
              <a:rPr lang="en-US" sz="3000" b="1" i="0" dirty="0"/>
              <a:t>Format</a:t>
            </a:r>
          </a:p>
          <a:p>
            <a:pPr lvl="1"/>
            <a:r>
              <a:rPr lang="en-US" sz="3000" b="1" i="0" dirty="0"/>
              <a:t>Citation form</a:t>
            </a:r>
          </a:p>
          <a:p>
            <a:pPr lvl="1"/>
            <a:r>
              <a:rPr lang="en-US" sz="3000" b="1" i="0" dirty="0"/>
              <a:t>Deadlines</a:t>
            </a:r>
          </a:p>
          <a:p>
            <a:r>
              <a:rPr lang="en-US" sz="3000" b="1" i="0" dirty="0"/>
              <a:t>Proofread</a:t>
            </a:r>
            <a:endParaRPr lang="en-US" sz="3000" i="0" dirty="0"/>
          </a:p>
          <a:p>
            <a:pPr marL="404813" indent="-404813">
              <a:buFont typeface="Marlett" pitchFamily="2" charset="2"/>
              <a:buNone/>
            </a:pPr>
            <a:endParaRPr lang="en-US" sz="3000" b="1" dirty="0"/>
          </a:p>
        </p:txBody>
      </p:sp>
      <p:sp>
        <p:nvSpPr>
          <p:cNvPr id="6146" name="Slide Number Placeholder 5"/>
          <p:cNvSpPr>
            <a:spLocks noGrp="1"/>
          </p:cNvSpPr>
          <p:nvPr>
            <p:ph type="sldNum" sz="quarter" idx="12"/>
          </p:nvPr>
        </p:nvSpPr>
        <p:spPr>
          <a:noFill/>
        </p:spPr>
        <p:txBody>
          <a:bodyPr/>
          <a:lstStyle/>
          <a:p>
            <a:fld id="{F7ADA527-B15F-4022-8EB8-1A920FF99B1F}" type="slidenum">
              <a:rPr lang="en-US" smtClean="0"/>
              <a:pPr/>
              <a:t>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148">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148">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148">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148">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148">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148">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14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685800" y="381000"/>
            <a:ext cx="7772400" cy="1143000"/>
          </a:xfrm>
        </p:spPr>
        <p:txBody>
          <a:bodyPr>
            <a:normAutofit/>
          </a:bodyPr>
          <a:lstStyle/>
          <a:p>
            <a:pPr algn="l"/>
            <a:r>
              <a:rPr lang="en-US" b="1" dirty="0">
                <a:solidFill>
                  <a:schemeClr val="tx1"/>
                </a:solidFill>
              </a:rPr>
              <a:t>PROOFREAD</a:t>
            </a:r>
          </a:p>
        </p:txBody>
      </p:sp>
      <p:sp>
        <p:nvSpPr>
          <p:cNvPr id="7172" name="Rectangle 3"/>
          <p:cNvSpPr>
            <a:spLocks noGrp="1" noChangeArrowheads="1"/>
          </p:cNvSpPr>
          <p:nvPr>
            <p:ph idx="1"/>
          </p:nvPr>
        </p:nvSpPr>
        <p:spPr>
          <a:xfrm>
            <a:off x="685800" y="1219200"/>
            <a:ext cx="7772400" cy="4876800"/>
          </a:xfrm>
        </p:spPr>
        <p:txBody>
          <a:bodyPr>
            <a:noAutofit/>
          </a:bodyPr>
          <a:lstStyle/>
          <a:p>
            <a:r>
              <a:rPr lang="en-US" sz="3000" b="1" dirty="0"/>
              <a:t>Zero tolerance for: </a:t>
            </a:r>
          </a:p>
          <a:p>
            <a:pPr marL="1039813" lvl="1" indent="-288925"/>
            <a:r>
              <a:rPr lang="en-US" sz="3000" b="1" i="0" dirty="0"/>
              <a:t>Typos</a:t>
            </a:r>
          </a:p>
          <a:p>
            <a:pPr marL="1039813" lvl="1" indent="-288925"/>
            <a:r>
              <a:rPr lang="en-US" sz="3000" b="1" i="0" dirty="0"/>
              <a:t>Grammar errors</a:t>
            </a:r>
          </a:p>
          <a:p>
            <a:pPr marL="1039813" lvl="1" indent="-288925"/>
            <a:r>
              <a:rPr lang="en-US" sz="3000" b="1" i="0" dirty="0"/>
              <a:t>Misspellings</a:t>
            </a:r>
          </a:p>
          <a:p>
            <a:pPr marL="1039813" lvl="1" indent="-288925"/>
            <a:r>
              <a:rPr lang="en-US" sz="3000" b="1" i="0" dirty="0"/>
              <a:t>Incorrect citations</a:t>
            </a:r>
            <a:endParaRPr lang="en-US" sz="3000" b="1" dirty="0"/>
          </a:p>
        </p:txBody>
      </p:sp>
      <p:sp>
        <p:nvSpPr>
          <p:cNvPr id="7170" name="Slide Number Placeholder 5"/>
          <p:cNvSpPr>
            <a:spLocks noGrp="1"/>
          </p:cNvSpPr>
          <p:nvPr>
            <p:ph type="sldNum" sz="quarter" idx="12"/>
          </p:nvPr>
        </p:nvSpPr>
        <p:spPr>
          <a:noFill/>
        </p:spPr>
        <p:txBody>
          <a:bodyPr/>
          <a:lstStyle/>
          <a:p>
            <a:fld id="{110F2D14-3812-4455-B291-711D4B1F1746}" type="slidenum">
              <a:rPr lang="en-US" smtClean="0"/>
              <a:pPr/>
              <a:t>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17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17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172">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17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685800" y="381000"/>
            <a:ext cx="7772400" cy="1143000"/>
          </a:xfrm>
        </p:spPr>
        <p:txBody>
          <a:bodyPr>
            <a:normAutofit/>
          </a:bodyPr>
          <a:lstStyle/>
          <a:p>
            <a:pPr algn="l"/>
            <a:r>
              <a:rPr lang="en-US" b="1" dirty="0">
                <a:solidFill>
                  <a:schemeClr val="tx1"/>
                </a:solidFill>
              </a:rPr>
              <a:t>PROOFREAD</a:t>
            </a:r>
          </a:p>
        </p:txBody>
      </p:sp>
      <p:sp>
        <p:nvSpPr>
          <p:cNvPr id="7172" name="Rectangle 3"/>
          <p:cNvSpPr>
            <a:spLocks noGrp="1" noChangeArrowheads="1"/>
          </p:cNvSpPr>
          <p:nvPr>
            <p:ph idx="1"/>
          </p:nvPr>
        </p:nvSpPr>
        <p:spPr>
          <a:xfrm>
            <a:off x="685800" y="1219200"/>
            <a:ext cx="7772400" cy="4876800"/>
          </a:xfrm>
        </p:spPr>
        <p:txBody>
          <a:bodyPr>
            <a:noAutofit/>
          </a:bodyPr>
          <a:lstStyle/>
          <a:p>
            <a:r>
              <a:rPr lang="en-US" sz="3000" b="1" dirty="0"/>
              <a:t>Check Table of Authorities for consistency</a:t>
            </a:r>
          </a:p>
          <a:p>
            <a:r>
              <a:rPr lang="en-US" sz="3000" b="1" dirty="0"/>
              <a:t>Do authority checks:</a:t>
            </a:r>
          </a:p>
          <a:p>
            <a:pPr marL="1039813" lvl="1" indent="-288925"/>
            <a:r>
              <a:rPr lang="en-US" sz="3000" b="1" i="0" dirty="0" err="1"/>
              <a:t>KeyCite</a:t>
            </a:r>
            <a:r>
              <a:rPr lang="en-US" sz="3000" b="1" i="0" dirty="0"/>
              <a:t> cases</a:t>
            </a:r>
          </a:p>
          <a:p>
            <a:pPr marL="1039813" lvl="1" indent="-288925"/>
            <a:r>
              <a:rPr lang="en-US" sz="3000" b="1" i="0" dirty="0"/>
              <a:t>Check quotations</a:t>
            </a:r>
          </a:p>
          <a:p>
            <a:pPr marL="1039813" lvl="1" indent="-288925"/>
            <a:r>
              <a:rPr lang="en-US" sz="3000" b="1" i="0" dirty="0"/>
              <a:t>Be true to the “record"</a:t>
            </a:r>
          </a:p>
          <a:p>
            <a:pPr marL="1039813" lvl="1" indent="-288925"/>
            <a:r>
              <a:rPr lang="en-US" sz="3000" b="1" i="0" dirty="0"/>
              <a:t>Don’t rely 100% on spell check (e.g.,  principle vs. principal)</a:t>
            </a:r>
          </a:p>
          <a:p>
            <a:endParaRPr lang="en-US" sz="3000" dirty="0"/>
          </a:p>
        </p:txBody>
      </p:sp>
      <p:sp>
        <p:nvSpPr>
          <p:cNvPr id="7170" name="Slide Number Placeholder 5"/>
          <p:cNvSpPr>
            <a:spLocks noGrp="1"/>
          </p:cNvSpPr>
          <p:nvPr>
            <p:ph type="sldNum" sz="quarter" idx="12"/>
          </p:nvPr>
        </p:nvSpPr>
        <p:spPr>
          <a:noFill/>
        </p:spPr>
        <p:txBody>
          <a:bodyPr/>
          <a:lstStyle/>
          <a:p>
            <a:fld id="{110F2D14-3812-4455-B291-711D4B1F1746}" type="slidenum">
              <a:rPr lang="en-US" smtClean="0"/>
              <a:pPr/>
              <a:t>7</a:t>
            </a:fld>
            <a:endParaRPr lang="en-US"/>
          </a:p>
        </p:txBody>
      </p:sp>
    </p:spTree>
    <p:extLst>
      <p:ext uri="{BB962C8B-B14F-4D97-AF65-F5344CB8AC3E}">
        <p14:creationId xmlns:p14="http://schemas.microsoft.com/office/powerpoint/2010/main" val="3504058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17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17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172">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172">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17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685800" y="381000"/>
            <a:ext cx="7772400" cy="1143000"/>
          </a:xfrm>
        </p:spPr>
        <p:txBody>
          <a:bodyPr>
            <a:normAutofit/>
          </a:bodyPr>
          <a:lstStyle/>
          <a:p>
            <a:pPr algn="l"/>
            <a:r>
              <a:rPr lang="en-US" b="1" dirty="0">
                <a:solidFill>
                  <a:schemeClr val="tx1"/>
                </a:solidFill>
              </a:rPr>
              <a:t>PROOFREAD</a:t>
            </a:r>
          </a:p>
        </p:txBody>
      </p:sp>
      <p:sp>
        <p:nvSpPr>
          <p:cNvPr id="7172" name="Rectangle 3"/>
          <p:cNvSpPr>
            <a:spLocks noGrp="1" noChangeArrowheads="1"/>
          </p:cNvSpPr>
          <p:nvPr>
            <p:ph idx="1"/>
          </p:nvPr>
        </p:nvSpPr>
        <p:spPr>
          <a:xfrm>
            <a:off x="685800" y="1219200"/>
            <a:ext cx="7772400" cy="4876800"/>
          </a:xfrm>
        </p:spPr>
        <p:txBody>
          <a:bodyPr>
            <a:noAutofit/>
          </a:bodyPr>
          <a:lstStyle/>
          <a:p>
            <a:r>
              <a:rPr lang="en-US" sz="3500" b="1" dirty="0"/>
              <a:t>Compare edits (old vs. new draft)</a:t>
            </a:r>
          </a:p>
          <a:p>
            <a:r>
              <a:rPr lang="en-US" sz="3500" b="1" dirty="0"/>
              <a:t>Borrow another set of eyes</a:t>
            </a:r>
          </a:p>
          <a:p>
            <a:r>
              <a:rPr lang="en-US" sz="3500" b="1" dirty="0"/>
              <a:t>Finish early – well before deadline</a:t>
            </a:r>
          </a:p>
        </p:txBody>
      </p:sp>
      <p:sp>
        <p:nvSpPr>
          <p:cNvPr id="7170" name="Slide Number Placeholder 5"/>
          <p:cNvSpPr>
            <a:spLocks noGrp="1"/>
          </p:cNvSpPr>
          <p:nvPr>
            <p:ph type="sldNum" sz="quarter" idx="12"/>
          </p:nvPr>
        </p:nvSpPr>
        <p:spPr>
          <a:noFill/>
        </p:spPr>
        <p:txBody>
          <a:bodyPr/>
          <a:lstStyle/>
          <a:p>
            <a:fld id="{110F2D14-3812-4455-B291-711D4B1F1746}" type="slidenum">
              <a:rPr lang="en-US" smtClean="0"/>
              <a:pPr/>
              <a:t>8</a:t>
            </a:fld>
            <a:endParaRPr lang="en-US"/>
          </a:p>
        </p:txBody>
      </p:sp>
    </p:spTree>
    <p:extLst>
      <p:ext uri="{BB962C8B-B14F-4D97-AF65-F5344CB8AC3E}">
        <p14:creationId xmlns:p14="http://schemas.microsoft.com/office/powerpoint/2010/main" val="4136058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17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17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a:xfrm>
            <a:off x="685800" y="381000"/>
            <a:ext cx="7772400" cy="1143000"/>
          </a:xfrm>
        </p:spPr>
        <p:txBody>
          <a:bodyPr/>
          <a:lstStyle/>
          <a:p>
            <a:r>
              <a:rPr lang="en-US" b="1" dirty="0"/>
              <a:t>BREVITY</a:t>
            </a:r>
          </a:p>
        </p:txBody>
      </p:sp>
      <p:sp>
        <p:nvSpPr>
          <p:cNvPr id="10244" name="Rectangle 3"/>
          <p:cNvSpPr>
            <a:spLocks noGrp="1" noChangeArrowheads="1"/>
          </p:cNvSpPr>
          <p:nvPr>
            <p:ph idx="1"/>
          </p:nvPr>
        </p:nvSpPr>
        <p:spPr>
          <a:xfrm>
            <a:off x="685800" y="1295400"/>
            <a:ext cx="7772400" cy="4876800"/>
          </a:xfrm>
        </p:spPr>
        <p:txBody>
          <a:bodyPr>
            <a:normAutofit/>
          </a:bodyPr>
          <a:lstStyle/>
          <a:p>
            <a:r>
              <a:rPr lang="en-US" sz="3000" b="1" dirty="0"/>
              <a:t>Optimize organization (theme and sequence)</a:t>
            </a:r>
          </a:p>
          <a:p>
            <a:r>
              <a:rPr lang="en-US" sz="3000" b="1" dirty="0"/>
              <a:t>Make every word count</a:t>
            </a:r>
          </a:p>
          <a:p>
            <a:r>
              <a:rPr lang="en-US" sz="3000" b="1" dirty="0"/>
              <a:t>Eliminate clutter:</a:t>
            </a:r>
          </a:p>
          <a:p>
            <a:pPr marL="1208088" lvl="1" indent="-457200"/>
            <a:r>
              <a:rPr lang="en-US" sz="3000" b="1" i="0" dirty="0"/>
              <a:t>Useless detail</a:t>
            </a:r>
          </a:p>
          <a:p>
            <a:pPr marL="1208088" lvl="1" indent="-457200"/>
            <a:r>
              <a:rPr lang="en-US" sz="3000" b="1" i="0" dirty="0"/>
              <a:t>Needless repetition</a:t>
            </a:r>
          </a:p>
          <a:p>
            <a:pPr marL="1208088" lvl="1" indent="-457200"/>
            <a:r>
              <a:rPr lang="en-US" sz="3000" b="1" i="0" dirty="0"/>
              <a:t>Weak points</a:t>
            </a:r>
          </a:p>
          <a:p>
            <a:r>
              <a:rPr lang="en-US" sz="3000" b="1" dirty="0"/>
              <a:t>Edit unnecessary words</a:t>
            </a:r>
          </a:p>
          <a:p>
            <a:r>
              <a:rPr lang="en-US" sz="3000" b="1" dirty="0"/>
              <a:t>Prefer the active voice</a:t>
            </a:r>
          </a:p>
        </p:txBody>
      </p:sp>
      <p:sp>
        <p:nvSpPr>
          <p:cNvPr id="10242" name="Slide Number Placeholder 5"/>
          <p:cNvSpPr>
            <a:spLocks noGrp="1"/>
          </p:cNvSpPr>
          <p:nvPr>
            <p:ph type="sldNum" sz="quarter" idx="12"/>
          </p:nvPr>
        </p:nvSpPr>
        <p:spPr>
          <a:noFill/>
        </p:spPr>
        <p:txBody>
          <a:bodyPr/>
          <a:lstStyle/>
          <a:p>
            <a:fld id="{7373DE69-CB70-4FE1-9A70-717F4C384B55}" type="slidenum">
              <a:rPr lang="en-US" smtClean="0"/>
              <a:pPr/>
              <a:t>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4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24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24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244">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244">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244">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24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A2E40"/>
      </a:dk2>
      <a:lt2>
        <a:srgbClr val="EBE7DD"/>
      </a:lt2>
      <a:accent1>
        <a:srgbClr val="69A1AB"/>
      </a:accent1>
      <a:accent2>
        <a:srgbClr val="F2C418"/>
      </a:accent2>
      <a:accent3>
        <a:srgbClr val="87492C"/>
      </a:accent3>
      <a:accent4>
        <a:srgbClr val="4A845E"/>
      </a:accent4>
      <a:accent5>
        <a:srgbClr val="DC9528"/>
      </a:accent5>
      <a:accent6>
        <a:srgbClr val="9A5D78"/>
      </a:accent6>
      <a:hlink>
        <a:srgbClr val="77A1AB"/>
      </a:hlink>
      <a:folHlink>
        <a:srgbClr val="9A5D78"/>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17F9D331-421E-442F-B033-AF5B21A4485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Crop</Template>
  <TotalTime>0</TotalTime>
  <Words>2667</Words>
  <Application>Microsoft Office PowerPoint</Application>
  <PresentationFormat>On-screen Show (4:3)</PresentationFormat>
  <Paragraphs>400</Paragraphs>
  <Slides>44</Slides>
  <Notes>36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44</vt:i4>
      </vt:variant>
    </vt:vector>
  </HeadingPairs>
  <TitlesOfParts>
    <vt:vector size="50" baseType="lpstr">
      <vt:lpstr>Calibri</vt:lpstr>
      <vt:lpstr>Franklin Gothic Book</vt:lpstr>
      <vt:lpstr>Marlett</vt:lpstr>
      <vt:lpstr>Times New Roman</vt:lpstr>
      <vt:lpstr>Wingdings</vt:lpstr>
      <vt:lpstr>Crop</vt:lpstr>
      <vt:lpstr>Appellate brief writing</vt:lpstr>
      <vt:lpstr>ULTIMATE GOAL – PERSUASION</vt:lpstr>
      <vt:lpstr>THE IDEAL BRIEF</vt:lpstr>
      <vt:lpstr>PRACTICE THE ABCs</vt:lpstr>
      <vt:lpstr>ACCURACY</vt:lpstr>
      <vt:lpstr>PROOFREAD</vt:lpstr>
      <vt:lpstr>PROOFREAD</vt:lpstr>
      <vt:lpstr>PROOFREAD</vt:lpstr>
      <vt:lpstr>BREVITY</vt:lpstr>
      <vt:lpstr>LESS IS MORE</vt:lpstr>
      <vt:lpstr>LESS IS MORE</vt:lpstr>
      <vt:lpstr>LESS IS MORE</vt:lpstr>
      <vt:lpstr>CLARITY </vt:lpstr>
      <vt:lpstr>CLARITY </vt:lpstr>
      <vt:lpstr>OTHER TIPS</vt:lpstr>
      <vt:lpstr>OTHER TIPS</vt:lpstr>
      <vt:lpstr>OTHER TIPS</vt:lpstr>
      <vt:lpstr>WRITER’S BLOCK</vt:lpstr>
      <vt:lpstr>PRACTICE POINTERS</vt:lpstr>
      <vt:lpstr>PRACTICE POINTERS</vt:lpstr>
      <vt:lpstr>PRACTICE POINTERS</vt:lpstr>
      <vt:lpstr>APPELLATE BRIEF </vt:lpstr>
      <vt:lpstr>APPELLANT’S BRIEF (Iowa) </vt:lpstr>
      <vt:lpstr>APPELLANT’S BRIEF</vt:lpstr>
      <vt:lpstr>APPELLANT’S BRIEF</vt:lpstr>
      <vt:lpstr>APPELLANT’S BRIEF</vt:lpstr>
      <vt:lpstr>APPELLANT’S BRIEF</vt:lpstr>
      <vt:lpstr>QUESTIONS OF FIRST IMPRESSION</vt:lpstr>
      <vt:lpstr>RETAINING PRECEDENT</vt:lpstr>
      <vt:lpstr>ATTEMPTS TO OVERTURN PRECEDENT</vt:lpstr>
      <vt:lpstr>RIFLE VS. SHOTGUN: FACTORS TO CONSIDER</vt:lpstr>
      <vt:lpstr>Consider side-by-side comparison of key authority</vt:lpstr>
      <vt:lpstr>STATUTORY INTERPRETATION</vt:lpstr>
      <vt:lpstr>APPELLANT’S BRIEF</vt:lpstr>
      <vt:lpstr>APPELLEE’S BRIEF</vt:lpstr>
      <vt:lpstr>REPLY BRIEF</vt:lpstr>
      <vt:lpstr>APPENDIX</vt:lpstr>
      <vt:lpstr>INTERLOCUTORY APPEALS</vt:lpstr>
      <vt:lpstr>INTERLOCUTORY APPEALS</vt:lpstr>
      <vt:lpstr>INTERLOCUTORY APPEALS</vt:lpstr>
      <vt:lpstr>APPLICATIONS FOR FURTHER REVIEW</vt:lpstr>
      <vt:lpstr>PETITIONS FOR REHEARING</vt:lpstr>
      <vt:lpstr>RESOURCES</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96</cp:revision>
  <cp:lastPrinted>2002-07-19T14:28:31Z</cp:lastPrinted>
  <dcterms:created xsi:type="dcterms:W3CDTF">2001-02-09T23:27:15Z</dcterms:created>
  <dcterms:modified xsi:type="dcterms:W3CDTF">2023-08-25T19:14:19Z</dcterms:modified>
</cp:coreProperties>
</file>