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60" r:id="rId5"/>
    <p:sldId id="262" r:id="rId6"/>
    <p:sldId id="264" r:id="rId7"/>
    <p:sldId id="265" r:id="rId8"/>
    <p:sldId id="267" r:id="rId9"/>
    <p:sldId id="259" r:id="rId10"/>
    <p:sldId id="268" r:id="rId11"/>
    <p:sldId id="269" r:id="rId12"/>
    <p:sldId id="274" r:id="rId13"/>
    <p:sldId id="271" r:id="rId14"/>
    <p:sldId id="275" r:id="rId15"/>
    <p:sldId id="276" r:id="rId16"/>
    <p:sldId id="279" r:id="rId17"/>
    <p:sldId id="277" r:id="rId18"/>
    <p:sldId id="281" r:id="rId19"/>
    <p:sldId id="284" r:id="rId20"/>
    <p:sldId id="283" r:id="rId21"/>
    <p:sldId id="282" r:id="rId22"/>
    <p:sldId id="303" r:id="rId23"/>
    <p:sldId id="285" r:id="rId24"/>
    <p:sldId id="286" r:id="rId25"/>
    <p:sldId id="292" r:id="rId26"/>
    <p:sldId id="287" r:id="rId27"/>
    <p:sldId id="288" r:id="rId28"/>
    <p:sldId id="289" r:id="rId29"/>
    <p:sldId id="291" r:id="rId30"/>
    <p:sldId id="293" r:id="rId31"/>
    <p:sldId id="294" r:id="rId32"/>
    <p:sldId id="295" r:id="rId33"/>
    <p:sldId id="296" r:id="rId34"/>
    <p:sldId id="297" r:id="rId35"/>
    <p:sldId id="298" r:id="rId36"/>
    <p:sldId id="299" r:id="rId37"/>
    <p:sldId id="300" r:id="rId38"/>
    <p:sldId id="30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52" y="3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1.20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0,'28'0,"-1"0,-16 0,2 0,0 0,0 0,1 0,-1 0,0 0,0 0,-3 0,3 0,0 0,-2 0,2 0,-4 0,1 0,3 0,-2 0,1 0,-2 0,1 0,1 0,-2 0,1 0,1 0,-2 0,1 0,1 0,-2 0,1 0,1 0,-2 0,4 3,-4 1,2 2,4 2,-2-1,5 0,-6-3,-3 1,0-1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35.79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1,'32'0,"1"0,-19 0,10 0,-4 0,5 0,1 0,-1 0,0 0,10 0,-7 0,6 0,-8 3,-1-2,0 3,0-4,-5 0,-1 0,-9 0,0 0,2 0,-4 0,8 0,-9 0,8 0,-4 0,5 0,-2 0,-1 0,-3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37.24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1,'37'0,"-3"0,1 0,2 0,0 0,-2 0,-10 0,0 0,-5 0,-4 0,-7 0,1 0,0 0,3 0,1 0,-1 0,0 0,0 0,0 0,-2 0,1 0,-2 0,1 0,1 0,-2 0,1 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38.41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1,'37'0,"6"0,-5 0,18 0,-6 0,16 0,-17 0,-2 0,-12 0,-10 0,-5 3,-4-3,-7 3,1-3,0 0,3 0,-3 0,3 0,-3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42.41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0,'32'0,"1"0,-13 0,5 0,0 0,1 0,-1 0,0 0,0 0,1 0,-1 0,0 0,10 5,-7 1,6 0,-14-3,-1-3,-9 0,0 0,2 0,-4 0,5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47.45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0,'31'0,"-3"0,-9 0,1 0,5 0,0 0,10 0,-7 0,16 5,-16-3,7 3,-15-5,-2 0,-5 0,1 0,-4 0,5 0,-7 0,5 0,-1 0,-4 0,8 0,-9 0,5 0,-1 0,-1 0,2 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49.07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24,'34'-8,"-3"5,-6-5,1 7,-1-3,-5 4,4 0,-4 0,5 0,0 0,-5 0,-2 0,-4 0,-1 0,-3 0,3 0,-3 0,0 0,3 0,-3 0,0 0,3 0,-3 0,0 0,3 0,-3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50.95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0,'36'0,"-2"0,-9 0,1 0,9 0,-8 0,18 0,-8 0,10 0,-10 0,-2 0,-10 0,-5 0,-1 0,-9 0,0 0,2 0,-4 0,5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52.33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8,'43'-4,"7"1,-13 3,10 0,0 0,0 0,0 0,-10 0,-2 0,-10 0,10 0,-7 0,1 0,-10 0,-6 0,-3 0,3 0,-3 0,0 0,3 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53.95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0,'35'0,"1"0,-21 0,8 0,-3 0,0 0,-1 0,-6 0,0 0,-3 0,3 0,-3 0,0 0,3 0,-3 0,0 0,6 0,-8 0,4 0,-2 0,0 0,3 0,-2 0,1 0,-2 0,1 0,1 0,1 0,1 0,-1 3,-3-2,-1 2,2-3,2 0,-3 0,3 0,-3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57.34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0,'35'0,"2"0,-18 0,7 0,-1 0,0 0,0 0,1 0,-7 0,0 0,-6 0,-3 0,3 0,-3 0,0 0,3 0,-3 0,0 0,3 0,-3 0,0 0,3 0,-3 0,0 0,3 0,-3 0,0 0,3 0,-3 0,0 0,3 0,-3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3.79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20,'32'-3,"-4"3,-15-3,6 3,-5 0,10 0,-9 0,8 0,-3 0,0 0,4 0,-4 0,15 0,-8 0,8 0,-9 0,-1 0,-5 0,-5 0,-5 0,-1 0,2-3,-1 2,2-2,-4 0,1-1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5.11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582 9,'-40'0,"8"0,8-3,4 2,-5-3,0 4,-10 0,-3 0,-9 0,0 0,10 0,2 0,15 0,2 0,8 0,0 0,-2 0,4 0,-8 0,9 0,-6 0,3 0,0 0,-6 0,8 0,-4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6.28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660 1,'-40'7,"-7"-3,10 0,-10 1,-9-4,6 4,-6-5,9 0,0 0,0 0,0 0,10 0,7 0,12 0,7 0,2 0,-4 0,5 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7.49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617 74,'-43'-15,"3"4,5 2,-2 8,-10-9,0 8,0-8,10 8,2-6,10 7,5-3,1 4,6 0,3 0,-3 0,0 0,2 0,-4 0,4 0,-2 0,0 0,0 0,0 0,-1 0,1 0,3 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09.95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603 0,'-28'4,"-2"3,10-6,-15 2,-2-3,-10 0,0 0,0 0,0 0,0 0,0 0,0 0,10 0,2 0,15 0,2 0,10 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13.67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14,'25'-4,"-1"1,-14 3,9 0,1 0,5 0,0 0,0 0,1 0,8 0,4 0,-1 0,8 0,-18 0,8 0,-10 0,-5 0,-4 0,-7 0,1 0,0 0,3 0,-2 0,1 0,-5-2,3-2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33.08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9,'29'0,"-5"0,-18 0,1 0,11 0,-5 0,9 0,-9 0,0 0,0 0,1 0,-1 0,-3 0,3 0,0 0,1 0,2 0,-3 0,0 0,6 0,1 0,5 0,0-4,0 3,1-2,-1 3,0 0,-5 0,-2 0,-7 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3:03:34.63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50,'28'0,"-3"-3,-16 2,1-2,4 3,-1-3,0 3,0-3,6 3,1 0,5 0,0 0,0 0,1 0,-1-4,0 3,-5-3,-2 4,-4 0,-1-3,0 3,-3-3,3 3,-6-3,6 2,-3-2,3 3,0 0,0-3,6 2,1-5,0 5,-2-3,-5 4,-5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4FB88-578E-4080-919C-78EEF8082473}"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E876F-AC12-401B-A12E-1DB7E9C86BEB}" type="slidenum">
              <a:rPr lang="en-US" smtClean="0"/>
              <a:t>‹#›</a:t>
            </a:fld>
            <a:endParaRPr lang="en-US"/>
          </a:p>
        </p:txBody>
      </p:sp>
    </p:spTree>
    <p:extLst>
      <p:ext uri="{BB962C8B-B14F-4D97-AF65-F5344CB8AC3E}">
        <p14:creationId xmlns:p14="http://schemas.microsoft.com/office/powerpoint/2010/main" val="4101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5D8317F-95CF-4243-9F80-4A640197A455}" type="slidenum">
              <a:rPr lang="en-US" smtClean="0"/>
              <a:pPr/>
              <a:t>10</a:t>
            </a:fld>
            <a:endParaRPr lang="en-US" dirty="0"/>
          </a:p>
        </p:txBody>
      </p:sp>
    </p:spTree>
    <p:extLst>
      <p:ext uri="{BB962C8B-B14F-4D97-AF65-F5344CB8AC3E}">
        <p14:creationId xmlns:p14="http://schemas.microsoft.com/office/powerpoint/2010/main" val="211321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5D8317F-95CF-4243-9F80-4A640197A455}" type="slidenum">
              <a:rPr lang="en-US" smtClean="0"/>
              <a:pPr/>
              <a:t>11</a:t>
            </a:fld>
            <a:endParaRPr lang="en-US" dirty="0"/>
          </a:p>
        </p:txBody>
      </p:sp>
    </p:spTree>
    <p:extLst>
      <p:ext uri="{BB962C8B-B14F-4D97-AF65-F5344CB8AC3E}">
        <p14:creationId xmlns:p14="http://schemas.microsoft.com/office/powerpoint/2010/main" val="72336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5D8317F-95CF-4243-9F80-4A640197A455}" type="slidenum">
              <a:rPr lang="en-US" smtClean="0"/>
              <a:pPr/>
              <a:t>16</a:t>
            </a:fld>
            <a:endParaRPr lang="en-US" dirty="0"/>
          </a:p>
        </p:txBody>
      </p:sp>
    </p:spTree>
    <p:extLst>
      <p:ext uri="{BB962C8B-B14F-4D97-AF65-F5344CB8AC3E}">
        <p14:creationId xmlns:p14="http://schemas.microsoft.com/office/powerpoint/2010/main" val="1037036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8/24/2023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1524000" y="1219200"/>
            <a:ext cx="904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4000" y="3657600"/>
            <a:ext cx="904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4C28D018-4053-4758-A603-A7B1AD887A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338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8/24/2023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9.emf"/><Relationship Id="rId3" Type="http://schemas.openxmlformats.org/officeDocument/2006/relationships/image" Target="../media/image11.png"/><Relationship Id="rId21" Type="http://schemas.openxmlformats.org/officeDocument/2006/relationships/image" Target="../media/image20.emf"/><Relationship Id="rId34" Type="http://schemas.openxmlformats.org/officeDocument/2006/relationships/customXml" Target="../ink/ink16.xml"/><Relationship Id="rId7" Type="http://schemas.openxmlformats.org/officeDocument/2006/relationships/image" Target="../media/image13.emf"/><Relationship Id="rId12" Type="http://schemas.openxmlformats.org/officeDocument/2006/relationships/customXml" Target="../ink/ink5.xml"/><Relationship Id="rId17" Type="http://schemas.openxmlformats.org/officeDocument/2006/relationships/image" Target="../media/image18.emf"/><Relationship Id="rId25" Type="http://schemas.openxmlformats.org/officeDocument/2006/relationships/image" Target="../media/image22.emf"/><Relationship Id="rId33" Type="http://schemas.openxmlformats.org/officeDocument/2006/relationships/image" Target="../media/image26.emf"/><Relationship Id="rId38" Type="http://schemas.openxmlformats.org/officeDocument/2006/relationships/customXml" Target="../ink/ink18.xml"/><Relationship Id="rId2" Type="http://schemas.openxmlformats.org/officeDocument/2006/relationships/image" Target="../media/image10.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4.emf"/><Relationship Id="rId41"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5.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8.emf"/><Relationship Id="rId40" Type="http://schemas.openxmlformats.org/officeDocument/2006/relationships/customXml" Target="../ink/ink19.xml"/><Relationship Id="rId5" Type="http://schemas.openxmlformats.org/officeDocument/2006/relationships/image" Target="../media/image12.emf"/><Relationship Id="rId15" Type="http://schemas.openxmlformats.org/officeDocument/2006/relationships/image" Target="../media/image17.emf"/><Relationship Id="rId23" Type="http://schemas.openxmlformats.org/officeDocument/2006/relationships/image" Target="../media/image21.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9.emf"/><Relationship Id="rId31" Type="http://schemas.openxmlformats.org/officeDocument/2006/relationships/image" Target="../media/image25.emf"/><Relationship Id="rId4" Type="http://schemas.openxmlformats.org/officeDocument/2006/relationships/customXml" Target="../ink/ink1.xml"/><Relationship Id="rId9" Type="http://schemas.openxmlformats.org/officeDocument/2006/relationships/image" Target="../media/image14.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3.emf"/><Relationship Id="rId30" Type="http://schemas.openxmlformats.org/officeDocument/2006/relationships/customXml" Target="../ink/ink14.xml"/><Relationship Id="rId35" Type="http://schemas.openxmlformats.org/officeDocument/2006/relationships/image" Target="../media/image2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Iowa </a:t>
            </a:r>
            <a:r>
              <a:rPr lang="en-US" dirty="0" smtClean="0"/>
              <a:t>Defense Counsel Association Annual Meeting - 2023</a:t>
            </a:r>
            <a:r>
              <a:rPr lang="en-US" dirty="0"/>
              <a:t/>
            </a:r>
            <a:br>
              <a:rPr lang="en-US" dirty="0"/>
            </a:br>
            <a:r>
              <a:rPr lang="en-US" dirty="0"/>
              <a:t>APPELLATE PRACTICE TIPS  </a:t>
            </a:r>
          </a:p>
        </p:txBody>
      </p:sp>
      <p:sp>
        <p:nvSpPr>
          <p:cNvPr id="5" name="Subtitle 4"/>
          <p:cNvSpPr>
            <a:spLocks noGrp="1"/>
          </p:cNvSpPr>
          <p:nvPr>
            <p:ph type="subTitle" idx="1"/>
          </p:nvPr>
        </p:nvSpPr>
        <p:spPr/>
        <p:txBody>
          <a:bodyPr>
            <a:normAutofit/>
          </a:bodyPr>
          <a:lstStyle/>
          <a:p>
            <a:r>
              <a:rPr lang="en-US" sz="2400" dirty="0"/>
              <a:t>Iowa Court of Appeals – Chief Judge Thomas Bower, Judge Sharon </a:t>
            </a:r>
            <a:r>
              <a:rPr lang="en-US" sz="2400" dirty="0" err="1"/>
              <a:t>Soorholtz</a:t>
            </a:r>
            <a:r>
              <a:rPr lang="en-US" sz="2400" dirty="0"/>
              <a:t> Greer </a:t>
            </a:r>
            <a:r>
              <a:rPr lang="en-US" sz="2400"/>
              <a:t>and Judge Tyler Buller</a:t>
            </a:r>
            <a:endParaRPr lang="en-US" sz="2400" dirty="0"/>
          </a:p>
        </p:txBody>
      </p:sp>
    </p:spTree>
    <p:extLst>
      <p:ext uri="{BB962C8B-B14F-4D97-AF65-F5344CB8AC3E}">
        <p14:creationId xmlns:p14="http://schemas.microsoft.com/office/powerpoint/2010/main" val="333825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Court of Appeals?</a:t>
            </a:r>
          </a:p>
        </p:txBody>
      </p:sp>
      <p:sp>
        <p:nvSpPr>
          <p:cNvPr id="3" name="Text Placeholder 2"/>
          <p:cNvSpPr>
            <a:spLocks noGrp="1"/>
          </p:cNvSpPr>
          <p:nvPr>
            <p:ph type="body" sz="half" idx="1"/>
          </p:nvPr>
        </p:nvSpPr>
        <p:spPr/>
        <p:txBody>
          <a:bodyPr/>
          <a:lstStyle/>
          <a:p>
            <a:r>
              <a:rPr lang="en-US" sz="3600" dirty="0"/>
              <a:t>A statutory court created “to dispose justly of a high volume of cases.”  Iowa Ct. R. 21.11.</a:t>
            </a:r>
          </a:p>
        </p:txBody>
      </p:sp>
      <p:sp>
        <p:nvSpPr>
          <p:cNvPr id="4" name="Content Placeholder 3"/>
          <p:cNvSpPr>
            <a:spLocks noGrp="1"/>
          </p:cNvSpPr>
          <p:nvPr>
            <p:ph sz="half" idx="2"/>
          </p:nvPr>
        </p:nvSpPr>
        <p:spPr>
          <a:xfrm>
            <a:off x="2667000" y="3352800"/>
            <a:ext cx="6781800" cy="3048000"/>
          </a:xfrm>
        </p:spPr>
        <p:txBody>
          <a:bodyPr/>
          <a:lstStyle/>
          <a:p>
            <a:r>
              <a:rPr lang="en-US" sz="3600" dirty="0"/>
              <a:t>Average of 1,178 opinions filed per year over the last decade.</a:t>
            </a:r>
          </a:p>
          <a:p>
            <a:pPr lvl="1"/>
            <a:r>
              <a:rPr lang="en-US" sz="3600" dirty="0"/>
              <a:t>Slight dip during COVID, but headed to back to that 1100-ish number.</a:t>
            </a:r>
          </a:p>
        </p:txBody>
      </p:sp>
    </p:spTree>
    <p:extLst>
      <p:ext uri="{BB962C8B-B14F-4D97-AF65-F5344CB8AC3E}">
        <p14:creationId xmlns:p14="http://schemas.microsoft.com/office/powerpoint/2010/main" val="12876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cases?</a:t>
            </a:r>
          </a:p>
        </p:txBody>
      </p:sp>
      <p:sp>
        <p:nvSpPr>
          <p:cNvPr id="3" name="Text Placeholder 2"/>
          <p:cNvSpPr>
            <a:spLocks noGrp="1"/>
          </p:cNvSpPr>
          <p:nvPr>
            <p:ph type="body" sz="half" idx="1"/>
          </p:nvPr>
        </p:nvSpPr>
        <p:spPr>
          <a:xfrm>
            <a:off x="2667000" y="1219200"/>
            <a:ext cx="6781800" cy="615950"/>
          </a:xfrm>
        </p:spPr>
        <p:txBody>
          <a:bodyPr/>
          <a:lstStyle/>
          <a:p>
            <a:r>
              <a:rPr lang="en-US" sz="3600" dirty="0"/>
              <a:t>We all have to be generalists.</a:t>
            </a:r>
          </a:p>
        </p:txBody>
      </p:sp>
      <p:pic>
        <p:nvPicPr>
          <p:cNvPr id="4" name="Picture 3">
            <a:extLst>
              <a:ext uri="{FF2B5EF4-FFF2-40B4-BE49-F238E27FC236}">
                <a16:creationId xmlns:a16="http://schemas.microsoft.com/office/drawing/2014/main" id="{9E524E85-DDCD-4B59-B586-BF5B855418F1}"/>
              </a:ext>
            </a:extLst>
          </p:cNvPr>
          <p:cNvPicPr>
            <a:picLocks noChangeAspect="1"/>
          </p:cNvPicPr>
          <p:nvPr/>
        </p:nvPicPr>
        <p:blipFill>
          <a:blip r:embed="rId3"/>
          <a:stretch>
            <a:fillRect/>
          </a:stretch>
        </p:blipFill>
        <p:spPr>
          <a:xfrm>
            <a:off x="3200400" y="1911350"/>
            <a:ext cx="5486400" cy="4761251"/>
          </a:xfrm>
          <a:prstGeom prst="rect">
            <a:avLst/>
          </a:prstGeom>
        </p:spPr>
      </p:pic>
    </p:spTree>
    <p:extLst>
      <p:ext uri="{BB962C8B-B14F-4D97-AF65-F5344CB8AC3E}">
        <p14:creationId xmlns:p14="http://schemas.microsoft.com/office/powerpoint/2010/main" val="376550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Internal Workings.</a:t>
            </a:r>
          </a:p>
        </p:txBody>
      </p:sp>
      <p:sp>
        <p:nvSpPr>
          <p:cNvPr id="3" name="Content Placeholder 2"/>
          <p:cNvSpPr>
            <a:spLocks noGrp="1"/>
          </p:cNvSpPr>
          <p:nvPr>
            <p:ph idx="1"/>
          </p:nvPr>
        </p:nvSpPr>
        <p:spPr/>
        <p:txBody>
          <a:bodyPr/>
          <a:lstStyle/>
          <a:p>
            <a:pPr lvl="1"/>
            <a:r>
              <a:rPr lang="en-US" sz="3400" dirty="0"/>
              <a:t>Three-judge panels rotate every quarter</a:t>
            </a:r>
          </a:p>
          <a:p>
            <a:pPr lvl="2"/>
            <a:r>
              <a:rPr lang="en-US" sz="3200" dirty="0"/>
              <a:t>The court sits </a:t>
            </a:r>
            <a:r>
              <a:rPr lang="en-US" sz="3200" dirty="0" err="1"/>
              <a:t>en</a:t>
            </a:r>
            <a:r>
              <a:rPr lang="en-US" sz="3200" dirty="0"/>
              <a:t> banc in &lt;1% of cases </a:t>
            </a:r>
          </a:p>
          <a:p>
            <a:pPr lvl="2"/>
            <a:r>
              <a:rPr lang="en-US" sz="3400" dirty="0"/>
              <a:t>Opinion authors are randomly assigned (assuming you keep a majority)</a:t>
            </a:r>
          </a:p>
          <a:p>
            <a:pPr lvl="2"/>
            <a:r>
              <a:rPr lang="en-US" sz="3400" dirty="0"/>
              <a:t>Most cases—about 90%—are decided without oral argument.</a:t>
            </a:r>
          </a:p>
          <a:p>
            <a:endParaRPr lang="en-US" dirty="0"/>
          </a:p>
        </p:txBody>
      </p:sp>
    </p:spTree>
    <p:extLst>
      <p:ext uri="{BB962C8B-B14F-4D97-AF65-F5344CB8AC3E}">
        <p14:creationId xmlns:p14="http://schemas.microsoft.com/office/powerpoint/2010/main" val="63245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Workload:</a:t>
            </a:r>
          </a:p>
        </p:txBody>
      </p:sp>
      <p:sp>
        <p:nvSpPr>
          <p:cNvPr id="3" name="Content Placeholder 2"/>
          <p:cNvSpPr>
            <a:spLocks noGrp="1"/>
          </p:cNvSpPr>
          <p:nvPr>
            <p:ph idx="1"/>
          </p:nvPr>
        </p:nvSpPr>
        <p:spPr/>
        <p:txBody>
          <a:bodyPr>
            <a:normAutofit lnSpcReduction="10000"/>
          </a:bodyPr>
          <a:lstStyle/>
          <a:p>
            <a:r>
              <a:rPr lang="en-US" sz="3600" dirty="0"/>
              <a:t>Approx. 1,100 cases:</a:t>
            </a:r>
          </a:p>
          <a:p>
            <a:pPr lvl="1"/>
            <a:r>
              <a:rPr lang="en-US" sz="3600" dirty="0"/>
              <a:t>Active judges (per year):</a:t>
            </a:r>
          </a:p>
          <a:p>
            <a:pPr lvl="2"/>
            <a:r>
              <a:rPr lang="en-US" sz="3600" dirty="0"/>
              <a:t>100ish cases to author</a:t>
            </a:r>
          </a:p>
          <a:p>
            <a:pPr lvl="2"/>
            <a:r>
              <a:rPr lang="en-US" sz="3600" dirty="0"/>
              <a:t>200ish panel cases</a:t>
            </a:r>
          </a:p>
          <a:p>
            <a:pPr lvl="1"/>
            <a:r>
              <a:rPr lang="en-US" sz="3600" dirty="0"/>
              <a:t>Senior judges (per year)</a:t>
            </a:r>
          </a:p>
          <a:p>
            <a:pPr lvl="2"/>
            <a:r>
              <a:rPr lang="en-US" sz="3600" dirty="0"/>
              <a:t>25ish cases to author</a:t>
            </a:r>
          </a:p>
          <a:p>
            <a:pPr lvl="2"/>
            <a:r>
              <a:rPr lang="en-US" sz="3600" dirty="0"/>
              <a:t>50ish panel cases</a:t>
            </a:r>
          </a:p>
          <a:p>
            <a:endParaRPr lang="en-US" dirty="0"/>
          </a:p>
        </p:txBody>
      </p:sp>
    </p:spTree>
    <p:extLst>
      <p:ext uri="{BB962C8B-B14F-4D97-AF65-F5344CB8AC3E}">
        <p14:creationId xmlns:p14="http://schemas.microsoft.com/office/powerpoint/2010/main" val="283102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Outcomes from the District Court or Jury Decisions - Given the Statistics:</a:t>
            </a:r>
          </a:p>
        </p:txBody>
      </p:sp>
      <p:pic>
        <p:nvPicPr>
          <p:cNvPr id="4" name="Picture 2">
            <a:extLst>
              <a:ext uri="{FF2B5EF4-FFF2-40B4-BE49-F238E27FC236}">
                <a16:creationId xmlns:a16="http://schemas.microsoft.com/office/drawing/2014/main" id="{FAF8DE01-41BC-AECD-76D2-5D97CCFA68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432" y="2200905"/>
            <a:ext cx="7772843"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26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Rehearing Petitions and Further Review</a:t>
            </a:r>
          </a:p>
        </p:txBody>
      </p:sp>
      <p:sp>
        <p:nvSpPr>
          <p:cNvPr id="3" name="Content Placeholder 2"/>
          <p:cNvSpPr>
            <a:spLocks noGrp="1"/>
          </p:cNvSpPr>
          <p:nvPr>
            <p:ph idx="1"/>
          </p:nvPr>
        </p:nvSpPr>
        <p:spPr/>
        <p:txBody>
          <a:bodyPr>
            <a:normAutofit/>
          </a:bodyPr>
          <a:lstStyle/>
          <a:p>
            <a:r>
              <a:rPr lang="en-US" sz="2800" dirty="0"/>
              <a:t>The Court of Appeals grants &lt;10 % (and often &lt;5%) of rehearing petitions per year.</a:t>
            </a:r>
          </a:p>
          <a:p>
            <a:pPr lvl="1"/>
            <a:r>
              <a:rPr lang="en-US" sz="2800" dirty="0"/>
              <a:t>Tip:  Do not re-hash your brief; zone in on how the COA got it wrong, i.e. you forgot about this case.</a:t>
            </a:r>
          </a:p>
          <a:p>
            <a:r>
              <a:rPr lang="en-US" sz="2800" dirty="0"/>
              <a:t>There are between 450-500 applications for further review but only about 10% are granted and the COA decision is vacated in just over one-half of the time.</a:t>
            </a:r>
          </a:p>
        </p:txBody>
      </p:sp>
    </p:spTree>
    <p:extLst>
      <p:ext uri="{BB962C8B-B14F-4D97-AF65-F5344CB8AC3E}">
        <p14:creationId xmlns:p14="http://schemas.microsoft.com/office/powerpoint/2010/main" val="226249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338959"/>
            <a:ext cx="9042400" cy="1066800"/>
          </a:xfrm>
        </p:spPr>
        <p:txBody>
          <a:bodyPr>
            <a:normAutofit fontScale="90000"/>
          </a:bodyPr>
          <a:lstStyle/>
          <a:p>
            <a:r>
              <a:rPr lang="en-US" dirty="0"/>
              <a:t>Supreme Court Statistics on Further Review.</a:t>
            </a:r>
          </a:p>
        </p:txBody>
      </p:sp>
      <p:pic>
        <p:nvPicPr>
          <p:cNvPr id="10242" name="Picture 2">
            <a:extLst>
              <a:ext uri="{FF2B5EF4-FFF2-40B4-BE49-F238E27FC236}">
                <a16:creationId xmlns:a16="http://schemas.microsoft.com/office/drawing/2014/main" id="{9E836D62-DA07-8421-F1CA-EE14E3FC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529" y="1676401"/>
            <a:ext cx="7752942" cy="445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9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to the Meat – Practice Pointers</a:t>
            </a:r>
          </a:p>
        </p:txBody>
      </p:sp>
      <p:pic>
        <p:nvPicPr>
          <p:cNvPr id="4" name="Content Placeholder 3">
            <a:extLst>
              <a:ext uri="{FF2B5EF4-FFF2-40B4-BE49-F238E27FC236}">
                <a16:creationId xmlns:a16="http://schemas.microsoft.com/office/drawing/2014/main" id="{627B70A5-AAE7-09F3-0D5E-78A5644213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2441" y="2090056"/>
            <a:ext cx="4480560" cy="4480560"/>
          </a:xfrm>
          <a:prstGeom prst="rect">
            <a:avLst/>
          </a:prstGeom>
        </p:spPr>
      </p:pic>
    </p:spTree>
    <p:extLst>
      <p:ext uri="{BB962C8B-B14F-4D97-AF65-F5344CB8AC3E}">
        <p14:creationId xmlns:p14="http://schemas.microsoft.com/office/powerpoint/2010/main" val="9575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CEA9-8267-4DE2-A4A5-75DB448918DF}"/>
              </a:ext>
            </a:extLst>
          </p:cNvPr>
          <p:cNvSpPr>
            <a:spLocks noGrp="1"/>
          </p:cNvSpPr>
          <p:nvPr>
            <p:ph type="title"/>
          </p:nvPr>
        </p:nvSpPr>
        <p:spPr/>
        <p:txBody>
          <a:bodyPr>
            <a:normAutofit/>
          </a:bodyPr>
          <a:lstStyle/>
          <a:p>
            <a:pPr algn="ctr"/>
            <a:r>
              <a:rPr lang="en-US" sz="4400" dirty="0">
                <a:latin typeface="Arial Narrow" panose="020B0606020202030204" pitchFamily="34" charset="0"/>
              </a:rPr>
              <a:t>Brief Writing Tips</a:t>
            </a:r>
          </a:p>
        </p:txBody>
      </p:sp>
      <p:pic>
        <p:nvPicPr>
          <p:cNvPr id="4" name="Content Placeholder 3">
            <a:extLst>
              <a:ext uri="{FF2B5EF4-FFF2-40B4-BE49-F238E27FC236}">
                <a16:creationId xmlns:a16="http://schemas.microsoft.com/office/drawing/2014/main" id="{4E0E36EB-4C04-4574-A59E-85FBD8CB595C}"/>
              </a:ext>
            </a:extLst>
          </p:cNvPr>
          <p:cNvPicPr>
            <a:picLocks noGrp="1" noChangeAspect="1"/>
          </p:cNvPicPr>
          <p:nvPr>
            <p:ph idx="1"/>
          </p:nvPr>
        </p:nvPicPr>
        <p:blipFill>
          <a:blip r:embed="rId2"/>
          <a:stretch>
            <a:fillRect/>
          </a:stretch>
        </p:blipFill>
        <p:spPr>
          <a:xfrm>
            <a:off x="3932687" y="1736694"/>
            <a:ext cx="3817518" cy="4367242"/>
          </a:xfrm>
          <a:prstGeom prst="rect">
            <a:avLst/>
          </a:prstGeom>
        </p:spPr>
      </p:pic>
    </p:spTree>
    <p:extLst>
      <p:ext uri="{BB962C8B-B14F-4D97-AF65-F5344CB8AC3E}">
        <p14:creationId xmlns:p14="http://schemas.microsoft.com/office/powerpoint/2010/main" val="402914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794" y="412595"/>
            <a:ext cx="9052560" cy="5795433"/>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Be forward and succinct—get straight to the point.</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A concise introductory paragraph helps the court.</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What is the case about? What did the prior court decide? How is your approach the correct one and what </a:t>
            </a:r>
            <a:r>
              <a:rPr lang="en-US" sz="2800" u="sng" dirty="0">
                <a:latin typeface="Arial Narrow" panose="020B0606020202030204" pitchFamily="34" charset="0"/>
              </a:rPr>
              <a:t>relief </a:t>
            </a:r>
            <a:r>
              <a:rPr lang="en-US" sz="2800" dirty="0">
                <a:latin typeface="Arial Narrow" panose="020B0606020202030204" pitchFamily="34" charset="0"/>
              </a:rPr>
              <a:t>do you seek?</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You only have one chance to make a first impression—your brief is your first impression to the appellate court.</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The courts know the pressures and economic constraints of today’s law practice, but a hurried, error-filled, sloppy cut-and-paste job does not impress. Have the brief proofread by someone other than you.</a:t>
            </a:r>
          </a:p>
        </p:txBody>
      </p:sp>
    </p:spTree>
    <p:extLst>
      <p:ext uri="{BB962C8B-B14F-4D97-AF65-F5344CB8AC3E}">
        <p14:creationId xmlns:p14="http://schemas.microsoft.com/office/powerpoint/2010/main" val="231459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143000"/>
            <a:ext cx="6400800" cy="4572000"/>
          </a:xfrm>
          <a:prstGeom prst="rect">
            <a:avLst/>
          </a:prstGeom>
        </p:spPr>
      </p:pic>
    </p:spTree>
    <p:extLst>
      <p:ext uri="{BB962C8B-B14F-4D97-AF65-F5344CB8AC3E}">
        <p14:creationId xmlns:p14="http://schemas.microsoft.com/office/powerpoint/2010/main" val="104547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798" y="961272"/>
            <a:ext cx="9509760" cy="4465838"/>
          </a:xfrm>
          <a:prstGeom prst="rect">
            <a:avLst/>
          </a:prstGeom>
        </p:spPr>
        <p:txBody>
          <a:bodyPr lIns="365760" rIns="640080" anchor="ctr" anchorCtr="0">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Tell a story</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600" dirty="0">
                <a:latin typeface="Arial Narrow" panose="020B0606020202030204" pitchFamily="34" charset="0"/>
              </a:rPr>
              <a:t>Lay the facts out logically in a narrative, but don’t feel you just have to lay out a chronological history if the story is better told otherwise.</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Avoid repetition of the same arguments over and over—edit the chaff.</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u="sng" dirty="0">
                <a:latin typeface="Arial Narrow" panose="020B0606020202030204" pitchFamily="34" charset="0"/>
              </a:rPr>
              <a:t>Accurate</a:t>
            </a:r>
            <a:r>
              <a:rPr lang="en-US" sz="2800" dirty="0">
                <a:latin typeface="Arial Narrow" panose="020B0606020202030204" pitchFamily="34" charset="0"/>
              </a:rPr>
              <a:t> citations to the record are important.</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600" dirty="0">
                <a:latin typeface="Arial Narrow" panose="020B0606020202030204" pitchFamily="34" charset="0"/>
              </a:rPr>
              <a:t>Each fact should have a citation to the record or appendix.</a:t>
            </a:r>
          </a:p>
        </p:txBody>
      </p:sp>
    </p:spTree>
    <p:extLst>
      <p:ext uri="{BB962C8B-B14F-4D97-AF65-F5344CB8AC3E}">
        <p14:creationId xmlns:p14="http://schemas.microsoft.com/office/powerpoint/2010/main" val="171350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049" y="249095"/>
            <a:ext cx="8503920" cy="5961568"/>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Cite legal authority for each legal premise or it may be deemed waived.</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600" dirty="0">
                <a:latin typeface="Arial Narrow" panose="020B0606020202030204" pitchFamily="34" charset="0"/>
              </a:rPr>
              <a:t>“Failure to cite authority in support of an issue may be deemed waiver of that issue.”  Iowa R. App. P. 6.903(2)(g)(3).</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Be succinct, but a glancing mention without authority or analysis is not enough to raise an issue for review.  </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600" i="1" dirty="0">
                <a:latin typeface="Arial Narrow" panose="020B0606020202030204" pitchFamily="34" charset="0"/>
              </a:rPr>
              <a:t>See </a:t>
            </a:r>
            <a:r>
              <a:rPr lang="en-US" sz="2600" i="1" dirty="0" err="1">
                <a:latin typeface="Arial Narrow" panose="020B0606020202030204" pitchFamily="34" charset="0"/>
              </a:rPr>
              <a:t>EnviroGas</a:t>
            </a:r>
            <a:r>
              <a:rPr lang="en-US" sz="2600" i="1" dirty="0">
                <a:latin typeface="Arial Narrow" panose="020B0606020202030204" pitchFamily="34" charset="0"/>
              </a:rPr>
              <a:t>, L.B. v. Cedar Rapids/Linn </a:t>
            </a:r>
            <a:r>
              <a:rPr lang="en-US" sz="2600" i="1" dirty="0" err="1">
                <a:latin typeface="Arial Narrow" panose="020B0606020202030204" pitchFamily="34" charset="0"/>
              </a:rPr>
              <a:t>Cnty</a:t>
            </a:r>
            <a:r>
              <a:rPr lang="en-US" sz="2600" i="1" dirty="0">
                <a:latin typeface="Arial Narrow" panose="020B0606020202030204" pitchFamily="34" charset="0"/>
              </a:rPr>
              <a:t>. Solid Waste Agency</a:t>
            </a:r>
            <a:r>
              <a:rPr lang="en-US" sz="2600" dirty="0">
                <a:latin typeface="Arial Narrow" panose="020B0606020202030204" pitchFamily="34" charset="0"/>
              </a:rPr>
              <a:t>, 641 N.W.2d 776, 785 (Iowa 2002).</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Analyze state and federal constitutional challenges separately.</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600" i="1" dirty="0">
                <a:latin typeface="Arial Narrow" panose="020B0606020202030204" pitchFamily="34" charset="0"/>
              </a:rPr>
              <a:t>See Doss v. State</a:t>
            </a:r>
            <a:r>
              <a:rPr lang="en-US" sz="2600" dirty="0">
                <a:latin typeface="Arial Narrow" panose="020B0606020202030204" pitchFamily="34" charset="0"/>
              </a:rPr>
              <a:t>, 961 N.W.2d 701, 736 (Iowa 2021) (McDonald, J., concurring)</a:t>
            </a:r>
          </a:p>
        </p:txBody>
      </p:sp>
    </p:spTree>
    <p:extLst>
      <p:ext uri="{BB962C8B-B14F-4D97-AF65-F5344CB8AC3E}">
        <p14:creationId xmlns:p14="http://schemas.microsoft.com/office/powerpoint/2010/main" val="403129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936" y="676418"/>
            <a:ext cx="6096000" cy="1477328"/>
          </a:xfrm>
          <a:prstGeom prst="rect">
            <a:avLst/>
          </a:prstGeom>
        </p:spPr>
        <p:txBody>
          <a:bodyPr>
            <a:spAutoFit/>
          </a:bodyPr>
          <a:lstStyle/>
          <a:p>
            <a:r>
              <a:rPr lang="en-US" dirty="0">
                <a:solidFill>
                  <a:schemeClr val="bg1"/>
                </a:solidFill>
              </a:rPr>
              <a:t>Electronically signing your documents and saving them as a pdf rather than printing, manually signing them, and then scanning them has two huge benefits</a:t>
            </a:r>
            <a:r>
              <a:rPr lang="en-US" dirty="0" smtClean="0">
                <a:solidFill>
                  <a:schemeClr val="bg1"/>
                </a:solidFill>
              </a:rPr>
              <a:t>.  (1) word searchable and (2) improves legibility of the text.  Also remember that your brief is </a:t>
            </a:r>
            <a:r>
              <a:rPr lang="en-US" dirty="0" smtClean="0">
                <a:solidFill>
                  <a:srgbClr val="FF0000"/>
                </a:solidFill>
              </a:rPr>
              <a:t>public document</a:t>
            </a:r>
            <a:r>
              <a:rPr lang="en-US" dirty="0" smtClean="0">
                <a:solidFill>
                  <a:schemeClr val="bg1"/>
                </a:solidFill>
              </a:rPr>
              <a:t>.</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883860" y="2397857"/>
            <a:ext cx="5508152" cy="3170768"/>
          </a:xfrm>
          <a:prstGeom prst="rect">
            <a:avLst/>
          </a:prstGeom>
        </p:spPr>
      </p:pic>
    </p:spTree>
    <p:extLst>
      <p:ext uri="{BB962C8B-B14F-4D97-AF65-F5344CB8AC3E}">
        <p14:creationId xmlns:p14="http://schemas.microsoft.com/office/powerpoint/2010/main" val="127912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062" y="145057"/>
            <a:ext cx="8686800" cy="5893921"/>
          </a:xfrm>
          <a:prstGeom prst="rect">
            <a:avLst/>
          </a:prstGeom>
        </p:spPr>
        <p:txBody>
          <a:bodyPr>
            <a:spAutoFit/>
          </a:bodyPr>
          <a:lstStyle/>
          <a:p>
            <a:pPr marL="228600" lvl="0" indent="-228600" defTabSz="914400">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Tell the court how and where each issue was raised and preserved in the record.</a:t>
            </a:r>
          </a:p>
          <a:p>
            <a:pPr marL="228600" lvl="0" indent="-228600" defTabSz="914400">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Error is preserved when an issue has been both raised and ruled upon by the district court, </a:t>
            </a:r>
            <a:r>
              <a:rPr lang="en-US" sz="3000" b="1" i="1" dirty="0">
                <a:latin typeface="Arial Narrow" panose="020B0606020202030204" pitchFamily="34" charset="0"/>
              </a:rPr>
              <a:t>not simply by filing a notice of appeal</a:t>
            </a:r>
            <a:r>
              <a:rPr lang="en-US" sz="3000" dirty="0">
                <a:latin typeface="Arial Narrow" panose="020B0606020202030204" pitchFamily="34" charset="0"/>
              </a:rPr>
              <a:t>.</a:t>
            </a:r>
            <a:endParaRPr lang="en-US" sz="3000" b="1" i="1" dirty="0">
              <a:latin typeface="Arial Narrow" panose="020B0606020202030204" pitchFamily="34" charset="0"/>
            </a:endParaRPr>
          </a:p>
          <a:p>
            <a:pPr marL="685800" lvl="1" indent="-228600" defTabSz="914400">
              <a:spcBef>
                <a:spcPts val="500"/>
              </a:spcBef>
              <a:buClr>
                <a:srgbClr val="415588"/>
              </a:buClr>
              <a:buSzPct val="100000"/>
              <a:buFont typeface="Arial" panose="020B0604020202020204" pitchFamily="34" charset="0"/>
              <a:buChar char="•"/>
            </a:pPr>
            <a:r>
              <a:rPr lang="en-US" sz="2800" i="1" dirty="0">
                <a:latin typeface="Arial Narrow" panose="020B0606020202030204" pitchFamily="34" charset="0"/>
              </a:rPr>
              <a:t>Meier v. </a:t>
            </a:r>
            <a:r>
              <a:rPr lang="en-US" sz="2800" i="1" dirty="0" err="1">
                <a:latin typeface="Arial Narrow" panose="020B0606020202030204" pitchFamily="34" charset="0"/>
              </a:rPr>
              <a:t>Senecaut</a:t>
            </a:r>
            <a:r>
              <a:rPr lang="en-US" sz="2800" dirty="0">
                <a:latin typeface="Arial Narrow" panose="020B0606020202030204" pitchFamily="34" charset="0"/>
              </a:rPr>
              <a:t>, 641 N.W.2d 532, 537 (Iowa 2002)</a:t>
            </a:r>
          </a:p>
          <a:p>
            <a:pPr marL="228600" lvl="0" indent="-228600" defTabSz="914400">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Do not cite to items not in the district court record even if you have placed them in your appendix. (Those items should not be in your appendix)</a:t>
            </a:r>
          </a:p>
          <a:p>
            <a:pPr marL="685800" lvl="1" indent="-228600" defTabSz="914400">
              <a:spcBef>
                <a:spcPts val="500"/>
              </a:spcBef>
              <a:buClr>
                <a:srgbClr val="415588"/>
              </a:buClr>
              <a:buSzPct val="100000"/>
              <a:buFont typeface="Arial" panose="020B0604020202020204" pitchFamily="34" charset="0"/>
              <a:buChar char="•"/>
            </a:pPr>
            <a:r>
              <a:rPr lang="en-US" sz="2800" i="1" dirty="0">
                <a:latin typeface="Arial Narrow" panose="020B0606020202030204" pitchFamily="34" charset="0"/>
              </a:rPr>
              <a:t>See</a:t>
            </a:r>
            <a:r>
              <a:rPr lang="en-US" sz="2800" dirty="0">
                <a:latin typeface="Arial Narrow" panose="020B0606020202030204" pitchFamily="34" charset="0"/>
              </a:rPr>
              <a:t> Iowa R. App. P. 6.801 (defining the record); </a:t>
            </a:r>
            <a:r>
              <a:rPr lang="en-US" sz="2800" i="1" dirty="0">
                <a:latin typeface="Arial Narrow" panose="020B0606020202030204" pitchFamily="34" charset="0"/>
              </a:rPr>
              <a:t>In re Marriage of Keith</a:t>
            </a:r>
            <a:r>
              <a:rPr lang="en-US" sz="2800" dirty="0">
                <a:latin typeface="Arial Narrow" panose="020B0606020202030204" pitchFamily="34" charset="0"/>
              </a:rPr>
              <a:t>, 513 N.W.2d 769, 771 (Iowa Ct. App. 1994) (disregarding matters outside the appellate record)</a:t>
            </a:r>
          </a:p>
        </p:txBody>
      </p:sp>
    </p:spTree>
    <p:extLst>
      <p:ext uri="{BB962C8B-B14F-4D97-AF65-F5344CB8AC3E}">
        <p14:creationId xmlns:p14="http://schemas.microsoft.com/office/powerpoint/2010/main" val="73043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388" y="802782"/>
            <a:ext cx="10241280" cy="2286780"/>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Instead of “appellant” and “appellee,” use the parties’ names, such as “Todd” or “Katherine,” or a descriptive term, such as “the husband,” “the paramour,” or “the law clerk.”</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Iowa R. App. P. 6.904(1)</a:t>
            </a:r>
            <a:endParaRPr lang="en-US" sz="2800" i="1" dirty="0">
              <a:latin typeface="Arial Narrow" panose="020B0606020202030204" pitchFamily="34" charset="0"/>
            </a:endParaRPr>
          </a:p>
        </p:txBody>
      </p:sp>
      <p:sp>
        <p:nvSpPr>
          <p:cNvPr id="3" name="Rectangle 2"/>
          <p:cNvSpPr/>
          <p:nvPr/>
        </p:nvSpPr>
        <p:spPr>
          <a:xfrm>
            <a:off x="433388" y="3089562"/>
            <a:ext cx="8321040" cy="3840026"/>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Give the page number where the quotation from a case will be found (i.e. use </a:t>
            </a:r>
            <a:r>
              <a:rPr lang="en-US" sz="2800" dirty="0" err="1">
                <a:latin typeface="Arial Narrow" panose="020B0606020202030204" pitchFamily="34" charset="0"/>
              </a:rPr>
              <a:t>pincites</a:t>
            </a:r>
            <a:r>
              <a:rPr lang="en-US" sz="2800" dirty="0">
                <a:latin typeface="Arial Narrow" panose="020B0606020202030204" pitchFamily="34" charset="0"/>
              </a:rPr>
              <a:t>).</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smtClean="0">
                <a:latin typeface="Arial Narrow" panose="020B0606020202030204" pitchFamily="34" charset="0"/>
              </a:rPr>
              <a:t>We find </a:t>
            </a:r>
            <a:r>
              <a:rPr lang="en-US" sz="2800" dirty="0">
                <a:latin typeface="Arial Narrow" panose="020B0606020202030204" pitchFamily="34" charset="0"/>
              </a:rPr>
              <a:t>maps, charts, </a:t>
            </a:r>
            <a:r>
              <a:rPr lang="en-US" sz="2800" dirty="0" smtClean="0">
                <a:latin typeface="Arial Narrow" panose="020B0606020202030204" pitchFamily="34" charset="0"/>
              </a:rPr>
              <a:t>and diagrams particularly helpful.  Be aware the current rules do not expressly address images in briefs, but the task force has recommended adopting clear guidelines.  A picture </a:t>
            </a:r>
            <a:r>
              <a:rPr lang="en-US" sz="2800" dirty="0">
                <a:latin typeface="Arial Narrow" panose="020B0606020202030204" pitchFamily="34" charset="0"/>
              </a:rPr>
              <a:t>can be worth a thousand words—and may save you from having to write that many.</a:t>
            </a:r>
          </a:p>
        </p:txBody>
      </p:sp>
    </p:spTree>
    <p:extLst>
      <p:ext uri="{BB962C8B-B14F-4D97-AF65-F5344CB8AC3E}">
        <p14:creationId xmlns:p14="http://schemas.microsoft.com/office/powerpoint/2010/main" val="327868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12748"/>
            <a:ext cx="9144000" cy="4300857"/>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Consider what information you put in footnotes and limit the use of them.</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3200" dirty="0">
                <a:latin typeface="Arial Narrow" panose="020B0606020202030204" pitchFamily="34" charset="0"/>
              </a:rPr>
              <a:t>Use footnotes to supplement the story, but not for facts or law critical to your theme, so use them for truly extraneous material.</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3200" dirty="0">
                <a:latin typeface="Arial Narrow" panose="020B0606020202030204" pitchFamily="34" charset="0"/>
              </a:rPr>
              <a:t>Do NOT put the authority for the legal point made in your brief in a footnote.</a:t>
            </a:r>
          </a:p>
        </p:txBody>
      </p:sp>
    </p:spTree>
    <p:extLst>
      <p:ext uri="{BB962C8B-B14F-4D97-AF65-F5344CB8AC3E}">
        <p14:creationId xmlns:p14="http://schemas.microsoft.com/office/powerpoint/2010/main" val="2592288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 y="365254"/>
            <a:ext cx="8138160" cy="5590826"/>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000" dirty="0">
                <a:latin typeface="Arial Narrow" panose="020B0606020202030204" pitchFamily="34" charset="0"/>
              </a:rPr>
              <a:t>But, in cases declared confidential by any statute or rule of the supreme court, refer to the parties in both the caption and text by first name or initials only.  When the victim’s name is deemed confidential by law, the brief must refer to the victim by first name or initials only.</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Iowa R. App. P. 6.110(5)(b)</a:t>
            </a:r>
          </a:p>
          <a:p>
            <a:pPr marL="1143000" lvl="2"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Confidential or </a:t>
            </a:r>
            <a:r>
              <a:rPr lang="en-US" sz="2800" dirty="0" err="1">
                <a:latin typeface="Arial Narrow" panose="020B0606020202030204" pitchFamily="34" charset="0"/>
              </a:rPr>
              <a:t>unredacted</a:t>
            </a:r>
            <a:r>
              <a:rPr lang="en-US" sz="2800" dirty="0">
                <a:latin typeface="Arial Narrow" panose="020B0606020202030204" pitchFamily="34" charset="0"/>
              </a:rPr>
              <a:t> documents must be in a SEPARATE appendix that contains only confidential documents – don’t forget to certify the appendix</a:t>
            </a:r>
            <a:r>
              <a:rPr lang="en-US" sz="2600" dirty="0">
                <a:latin typeface="Arial Narrow" panose="020B0606020202030204" pitchFamily="34" charset="0"/>
              </a:rPr>
              <a:t>. </a:t>
            </a:r>
          </a:p>
          <a:p>
            <a:pPr marL="1600200" lvl="3" indent="-228600" defTabSz="914400">
              <a:lnSpc>
                <a:spcPct val="120000"/>
              </a:lnSpc>
              <a:spcBef>
                <a:spcPts val="500"/>
              </a:spcBef>
              <a:buClr>
                <a:srgbClr val="415588"/>
              </a:buClr>
              <a:buSzPct val="100000"/>
              <a:buFont typeface="Arial" panose="020B0604020202020204" pitchFamily="34" charset="0"/>
              <a:buChar char="•"/>
            </a:pPr>
            <a:r>
              <a:rPr lang="en-US" sz="2800" dirty="0">
                <a:latin typeface="Arial Narrow" panose="020B0606020202030204" pitchFamily="34" charset="0"/>
              </a:rPr>
              <a:t>Iowa </a:t>
            </a:r>
            <a:r>
              <a:rPr lang="en-US" sz="2800" dirty="0" err="1">
                <a:latin typeface="Arial Narrow" panose="020B0606020202030204" pitchFamily="34" charset="0"/>
              </a:rPr>
              <a:t>Rs</a:t>
            </a:r>
            <a:r>
              <a:rPr lang="en-US" sz="2800" dirty="0">
                <a:latin typeface="Arial Narrow" panose="020B0606020202030204" pitchFamily="34" charset="0"/>
              </a:rPr>
              <a:t>. App. P. 6.905(14), 6.110(2)</a:t>
            </a:r>
          </a:p>
        </p:txBody>
      </p:sp>
    </p:spTree>
    <p:extLst>
      <p:ext uri="{BB962C8B-B14F-4D97-AF65-F5344CB8AC3E}">
        <p14:creationId xmlns:p14="http://schemas.microsoft.com/office/powerpoint/2010/main" val="221066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562" y="991392"/>
            <a:ext cx="9235440" cy="1594347"/>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Be careful about confidential information you may be exposing in your brief, such as mental health information, unless it is critical to the case.</a:t>
            </a:r>
          </a:p>
        </p:txBody>
      </p:sp>
      <p:sp>
        <p:nvSpPr>
          <p:cNvPr id="3" name="Rectangle 2"/>
          <p:cNvSpPr/>
          <p:nvPr/>
        </p:nvSpPr>
        <p:spPr>
          <a:xfrm>
            <a:off x="690562" y="2748754"/>
            <a:ext cx="9144000" cy="954107"/>
          </a:xfrm>
          <a:prstGeom prst="rect">
            <a:avLst/>
          </a:prstGeom>
        </p:spPr>
        <p:txBody>
          <a:bodyPr>
            <a:spAutoFit/>
          </a:bodyPr>
          <a:lstStyle/>
          <a:p>
            <a:pPr marL="342900" lvl="0" indent="-342900" defTabSz="914400" fontAlgn="base">
              <a:spcBef>
                <a:spcPct val="20000"/>
              </a:spcBef>
              <a:spcAft>
                <a:spcPct val="0"/>
              </a:spcAft>
              <a:buClr>
                <a:srgbClr val="000000"/>
              </a:buClr>
              <a:buFontTx/>
              <a:buChar char="•"/>
            </a:pPr>
            <a:r>
              <a:rPr lang="en-US" sz="2800" kern="0" dirty="0">
                <a:latin typeface="Arial Narrow" panose="020B0606020202030204" pitchFamily="34" charset="0"/>
              </a:rPr>
              <a:t>Try not to absorb your client’s trauma … or project it in your briefs or arguments.</a:t>
            </a:r>
          </a:p>
        </p:txBody>
      </p:sp>
      <p:sp>
        <p:nvSpPr>
          <p:cNvPr id="4" name="Rectangle 3"/>
          <p:cNvSpPr/>
          <p:nvPr/>
        </p:nvSpPr>
        <p:spPr>
          <a:xfrm>
            <a:off x="736282" y="3883812"/>
            <a:ext cx="9144000" cy="954107"/>
          </a:xfrm>
          <a:prstGeom prst="rect">
            <a:avLst/>
          </a:prstGeom>
        </p:spPr>
        <p:txBody>
          <a:bodyPr>
            <a:spAutoFit/>
          </a:bodyPr>
          <a:lstStyle/>
          <a:p>
            <a:pPr marL="342900" lvl="0" indent="-342900" defTabSz="914400" fontAlgn="base">
              <a:spcBef>
                <a:spcPct val="20000"/>
              </a:spcBef>
              <a:spcAft>
                <a:spcPct val="0"/>
              </a:spcAft>
              <a:buClr>
                <a:srgbClr val="000000"/>
              </a:buClr>
              <a:buFontTx/>
              <a:buChar char="•"/>
            </a:pPr>
            <a:r>
              <a:rPr lang="en-US" sz="2800" kern="0" dirty="0">
                <a:latin typeface="Arial Narrow" panose="020B0606020202030204" pitchFamily="34" charset="0"/>
              </a:rPr>
              <a:t>Don’t lob personal attacks at opposing counsel.  It only hurts your credibility.</a:t>
            </a:r>
          </a:p>
        </p:txBody>
      </p:sp>
      <p:sp>
        <p:nvSpPr>
          <p:cNvPr id="5" name="Rectangle 4"/>
          <p:cNvSpPr/>
          <p:nvPr/>
        </p:nvSpPr>
        <p:spPr>
          <a:xfrm>
            <a:off x="782002" y="4909345"/>
            <a:ext cx="9144000" cy="954107"/>
          </a:xfrm>
          <a:prstGeom prst="rect">
            <a:avLst/>
          </a:prstGeom>
        </p:spPr>
        <p:txBody>
          <a:bodyPr>
            <a:spAutoFit/>
          </a:bodyPr>
          <a:lstStyle/>
          <a:p>
            <a:pPr marL="342900" lvl="0" indent="-342900" defTabSz="914400" fontAlgn="base">
              <a:spcBef>
                <a:spcPct val="20000"/>
              </a:spcBef>
              <a:spcAft>
                <a:spcPct val="0"/>
              </a:spcAft>
              <a:buClr>
                <a:srgbClr val="000000"/>
              </a:buClr>
              <a:buFontTx/>
              <a:buChar char="•"/>
            </a:pPr>
            <a:r>
              <a:rPr lang="en-US" sz="2800" i="1" kern="0" dirty="0">
                <a:latin typeface="Arial Narrow" panose="020B0606020202030204" pitchFamily="34" charset="0"/>
              </a:rPr>
              <a:t>Please</a:t>
            </a:r>
            <a:r>
              <a:rPr lang="en-US" sz="2800" kern="0" dirty="0">
                <a:latin typeface="Arial Narrow" panose="020B0606020202030204" pitchFamily="34" charset="0"/>
              </a:rPr>
              <a:t> don’t file depositions or exhibits with condensed-page transcripts.  It’s against the rules, and it’s killing our eyes.</a:t>
            </a:r>
            <a:endParaRPr lang="en-US" sz="2800" i="1" kern="0" dirty="0">
              <a:latin typeface="Arial Narrow" panose="020B0606020202030204" pitchFamily="34" charset="0"/>
            </a:endParaRPr>
          </a:p>
        </p:txBody>
      </p:sp>
    </p:spTree>
    <p:extLst>
      <p:ext uri="{BB962C8B-B14F-4D97-AF65-F5344CB8AC3E}">
        <p14:creationId xmlns:p14="http://schemas.microsoft.com/office/powerpoint/2010/main" val="53312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0" y="1107728"/>
            <a:ext cx="9144000" cy="954107"/>
          </a:xfrm>
          <a:prstGeom prst="rect">
            <a:avLst/>
          </a:prstGeom>
        </p:spPr>
        <p:txBody>
          <a:bodyPr>
            <a:spAutoFit/>
          </a:bodyPr>
          <a:lstStyle/>
          <a:p>
            <a:pPr marL="342900" lvl="0" indent="-342900" defTabSz="914400" fontAlgn="base">
              <a:spcBef>
                <a:spcPct val="20000"/>
              </a:spcBef>
              <a:spcAft>
                <a:spcPct val="0"/>
              </a:spcAft>
              <a:buClr>
                <a:srgbClr val="000000"/>
              </a:buClr>
              <a:buFontTx/>
              <a:buChar char="•"/>
            </a:pPr>
            <a:r>
              <a:rPr lang="en-US" sz="2800" kern="0" dirty="0">
                <a:latin typeface="Arial Narrow" panose="020B0606020202030204" pitchFamily="34" charset="0"/>
              </a:rPr>
              <a:t>Trim your issues.  There has never been a case with 14 separate viable appellate claims.</a:t>
            </a:r>
          </a:p>
        </p:txBody>
      </p:sp>
      <p:pic>
        <p:nvPicPr>
          <p:cNvPr id="3" name="Picture 2">
            <a:extLst>
              <a:ext uri="{FF2B5EF4-FFF2-40B4-BE49-F238E27FC236}">
                <a16:creationId xmlns:a16="http://schemas.microsoft.com/office/drawing/2014/main" id="{0BD075CC-7433-B5CE-6866-EC7AD3896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09800"/>
            <a:ext cx="6019800" cy="4514850"/>
          </a:xfrm>
          <a:prstGeom prst="rect">
            <a:avLst/>
          </a:prstGeom>
        </p:spPr>
      </p:pic>
    </p:spTree>
    <p:extLst>
      <p:ext uri="{BB962C8B-B14F-4D97-AF65-F5344CB8AC3E}">
        <p14:creationId xmlns:p14="http://schemas.microsoft.com/office/powerpoint/2010/main" val="8358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Headings in the Table of Contents to Clearly Define Your Issues:</a:t>
            </a:r>
          </a:p>
        </p:txBody>
      </p:sp>
      <p:sp>
        <p:nvSpPr>
          <p:cNvPr id="8" name="TextBox 7">
            <a:extLst>
              <a:ext uri="{FF2B5EF4-FFF2-40B4-BE49-F238E27FC236}">
                <a16:creationId xmlns:a16="http://schemas.microsoft.com/office/drawing/2014/main" id="{2208FA24-6011-45EC-AB01-FB1B51B591B1}"/>
              </a:ext>
            </a:extLst>
          </p:cNvPr>
          <p:cNvSpPr txBox="1"/>
          <p:nvPr/>
        </p:nvSpPr>
        <p:spPr>
          <a:xfrm>
            <a:off x="5017351" y="4126493"/>
            <a:ext cx="584200" cy="461665"/>
          </a:xfrm>
          <a:prstGeom prst="rect">
            <a:avLst/>
          </a:prstGeom>
          <a:noFill/>
        </p:spPr>
        <p:txBody>
          <a:bodyPr wrap="square" rtlCol="0">
            <a:spAutoFit/>
          </a:bodyPr>
          <a:lstStyle/>
          <a:p>
            <a:r>
              <a:rPr lang="en-US" sz="2400" dirty="0">
                <a:latin typeface="Arial Narrow" panose="020B0606020202030204" pitchFamily="34" charset="0"/>
              </a:rPr>
              <a:t>vs.</a:t>
            </a:r>
          </a:p>
        </p:txBody>
      </p:sp>
      <p:pic>
        <p:nvPicPr>
          <p:cNvPr id="10" name="Picture 9">
            <a:extLst>
              <a:ext uri="{FF2B5EF4-FFF2-40B4-BE49-F238E27FC236}">
                <a16:creationId xmlns:a16="http://schemas.microsoft.com/office/drawing/2014/main" id="{7835CFD5-9897-4FDD-A617-C9D9CDC27755}"/>
              </a:ext>
            </a:extLst>
          </p:cNvPr>
          <p:cNvPicPr>
            <a:picLocks noChangeAspect="1"/>
          </p:cNvPicPr>
          <p:nvPr/>
        </p:nvPicPr>
        <p:blipFill>
          <a:blip r:embed="rId2"/>
          <a:stretch>
            <a:fillRect/>
          </a:stretch>
        </p:blipFill>
        <p:spPr>
          <a:xfrm>
            <a:off x="5880525" y="2114834"/>
            <a:ext cx="4099951" cy="4484982"/>
          </a:xfrm>
          <a:prstGeom prst="rect">
            <a:avLst/>
          </a:prstGeom>
        </p:spPr>
      </p:pic>
      <p:pic>
        <p:nvPicPr>
          <p:cNvPr id="14" name="Content Placeholder 13">
            <a:extLst>
              <a:ext uri="{FF2B5EF4-FFF2-40B4-BE49-F238E27FC236}">
                <a16:creationId xmlns:a16="http://schemas.microsoft.com/office/drawing/2014/main" id="{296F59AA-536B-4228-BC1E-2F6F565E568C}"/>
              </a:ext>
            </a:extLst>
          </p:cNvPr>
          <p:cNvPicPr>
            <a:picLocks noGrp="1" noChangeAspect="1"/>
          </p:cNvPicPr>
          <p:nvPr>
            <p:ph idx="1"/>
          </p:nvPr>
        </p:nvPicPr>
        <p:blipFill>
          <a:blip r:embed="rId3"/>
          <a:stretch>
            <a:fillRect/>
          </a:stretch>
        </p:blipFill>
        <p:spPr>
          <a:xfrm>
            <a:off x="864877" y="2095573"/>
            <a:ext cx="3873500" cy="4523506"/>
          </a:xfrm>
        </p:spPr>
      </p:pic>
    </p:spTree>
    <p:extLst>
      <p:ext uri="{BB962C8B-B14F-4D97-AF65-F5344CB8AC3E}">
        <p14:creationId xmlns:p14="http://schemas.microsoft.com/office/powerpoint/2010/main" val="14962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BA92-9FEF-4003-A41B-9C1B9BA05524}"/>
              </a:ext>
            </a:extLst>
          </p:cNvPr>
          <p:cNvSpPr>
            <a:spLocks noGrp="1"/>
          </p:cNvSpPr>
          <p:nvPr>
            <p:ph type="title"/>
          </p:nvPr>
        </p:nvSpPr>
        <p:spPr>
          <a:xfrm>
            <a:off x="-372658" y="302900"/>
            <a:ext cx="11423750" cy="1939166"/>
          </a:xfrm>
        </p:spPr>
        <p:txBody>
          <a:bodyPr>
            <a:noAutofit/>
          </a:bodyPr>
          <a:lstStyle/>
          <a:p>
            <a:pPr algn="ctr"/>
            <a:r>
              <a:rPr lang="en-US" sz="4400" dirty="0">
                <a:latin typeface="Arial Narrow" panose="020B0606020202030204" pitchFamily="34" charset="0"/>
              </a:rPr>
              <a:t>Chapter 6 - Rules of Appellate Procedure </a:t>
            </a:r>
            <a:br>
              <a:rPr lang="en-US" sz="4400" dirty="0">
                <a:latin typeface="Arial Narrow" panose="020B0606020202030204" pitchFamily="34" charset="0"/>
              </a:rPr>
            </a:br>
            <a:r>
              <a:rPr lang="en-US" sz="4400" dirty="0">
                <a:latin typeface="Arial Narrow" panose="020B0606020202030204" pitchFamily="34" charset="0"/>
              </a:rPr>
              <a:t>Substantive Review Task Force</a:t>
            </a:r>
          </a:p>
        </p:txBody>
      </p:sp>
      <p:sp>
        <p:nvSpPr>
          <p:cNvPr id="3" name="Content Placeholder 2">
            <a:extLst>
              <a:ext uri="{FF2B5EF4-FFF2-40B4-BE49-F238E27FC236}">
                <a16:creationId xmlns:a16="http://schemas.microsoft.com/office/drawing/2014/main" id="{646DDAF6-56A8-4CC7-B270-9F8D458A499B}"/>
              </a:ext>
            </a:extLst>
          </p:cNvPr>
          <p:cNvSpPr>
            <a:spLocks noGrp="1"/>
          </p:cNvSpPr>
          <p:nvPr>
            <p:ph idx="1"/>
          </p:nvPr>
        </p:nvSpPr>
        <p:spPr>
          <a:xfrm>
            <a:off x="6509626" y="2242066"/>
            <a:ext cx="5408677" cy="6710974"/>
          </a:xfrm>
        </p:spPr>
        <p:txBody>
          <a:bodyPr>
            <a:normAutofit/>
          </a:bodyPr>
          <a:lstStyle/>
          <a:p>
            <a:pPr marL="0" indent="0">
              <a:lnSpc>
                <a:spcPct val="100000"/>
              </a:lnSpc>
              <a:spcAft>
                <a:spcPts val="0"/>
              </a:spcAft>
              <a:buNone/>
            </a:pPr>
            <a:r>
              <a:rPr lang="en-US" sz="1800" b="1" dirty="0">
                <a:latin typeface="Arial Narrow" panose="020B0606020202030204" pitchFamily="34" charset="0"/>
              </a:rPr>
              <a:t>Martha Lucey</a:t>
            </a:r>
            <a:r>
              <a:rPr lang="en-US" sz="1800" dirty="0">
                <a:latin typeface="Arial Narrow" panose="020B0606020202030204" pitchFamily="34" charset="0"/>
              </a:rPr>
              <a:t>, State Appellate Defender, Des Moines</a:t>
            </a:r>
          </a:p>
          <a:p>
            <a:pPr marL="0" indent="0">
              <a:lnSpc>
                <a:spcPct val="100000"/>
              </a:lnSpc>
              <a:spcAft>
                <a:spcPts val="0"/>
              </a:spcAft>
              <a:buNone/>
            </a:pPr>
            <a:r>
              <a:rPr lang="en-US" sz="1800" b="1" dirty="0">
                <a:latin typeface="Arial Narrow" panose="020B0606020202030204" pitchFamily="34" charset="0"/>
              </a:rPr>
              <a:t>Christine Mayberry</a:t>
            </a:r>
            <a:r>
              <a:rPr lang="en-US" sz="1800" dirty="0">
                <a:latin typeface="Arial Narrow" panose="020B0606020202030204" pitchFamily="34" charset="0"/>
              </a:rPr>
              <a:t>, Deputy Clerk of the Iowa Supreme Court, Des Moines</a:t>
            </a:r>
          </a:p>
          <a:p>
            <a:pPr marL="0" indent="0">
              <a:lnSpc>
                <a:spcPct val="100000"/>
              </a:lnSpc>
              <a:spcAft>
                <a:spcPts val="0"/>
              </a:spcAft>
              <a:buNone/>
            </a:pPr>
            <a:r>
              <a:rPr lang="en-US" sz="1800" b="1" dirty="0">
                <a:latin typeface="Arial Narrow" panose="020B0606020202030204" pitchFamily="34" charset="0"/>
              </a:rPr>
              <a:t>Benjamin Parrott</a:t>
            </a:r>
            <a:r>
              <a:rPr lang="en-US" sz="1800" dirty="0">
                <a:latin typeface="Arial Narrow" panose="020B0606020202030204" pitchFamily="34" charset="0"/>
              </a:rPr>
              <a:t>, attorney, Urbandale</a:t>
            </a:r>
          </a:p>
          <a:p>
            <a:pPr marL="0" indent="0">
              <a:lnSpc>
                <a:spcPct val="100000"/>
              </a:lnSpc>
              <a:spcAft>
                <a:spcPts val="0"/>
              </a:spcAft>
              <a:buNone/>
            </a:pPr>
            <a:r>
              <a:rPr lang="en-US" sz="1800" b="1" dirty="0">
                <a:latin typeface="Arial Narrow" panose="020B0606020202030204" pitchFamily="34" charset="0"/>
              </a:rPr>
              <a:t>Nancy Penner</a:t>
            </a:r>
            <a:r>
              <a:rPr lang="en-US" sz="1800" dirty="0">
                <a:latin typeface="Arial Narrow" panose="020B0606020202030204" pitchFamily="34" charset="0"/>
              </a:rPr>
              <a:t>, attorney, Cedar Rapids</a:t>
            </a:r>
          </a:p>
          <a:p>
            <a:pPr marL="0" indent="0">
              <a:lnSpc>
                <a:spcPct val="100000"/>
              </a:lnSpc>
              <a:spcAft>
                <a:spcPts val="0"/>
              </a:spcAft>
              <a:buNone/>
            </a:pPr>
            <a:r>
              <a:rPr lang="en-US" sz="1800" b="1" dirty="0">
                <a:latin typeface="Arial Narrow" panose="020B0606020202030204" pitchFamily="34" charset="0"/>
              </a:rPr>
              <a:t>Alesha </a:t>
            </a:r>
            <a:r>
              <a:rPr lang="en-US" sz="1800" b="1" dirty="0" err="1">
                <a:latin typeface="Arial Narrow" panose="020B0606020202030204" pitchFamily="34" charset="0"/>
              </a:rPr>
              <a:t>Sigmeth</a:t>
            </a:r>
            <a:r>
              <a:rPr lang="en-US" sz="1800" b="1" dirty="0">
                <a:latin typeface="Arial Narrow" panose="020B0606020202030204" pitchFamily="34" charset="0"/>
              </a:rPr>
              <a:t> Roberts</a:t>
            </a:r>
            <a:r>
              <a:rPr lang="en-US" sz="1800" dirty="0">
                <a:latin typeface="Arial Narrow" panose="020B0606020202030204" pitchFamily="34" charset="0"/>
              </a:rPr>
              <a:t>, attorney, Clarion</a:t>
            </a:r>
          </a:p>
          <a:p>
            <a:pPr marL="0" indent="0">
              <a:lnSpc>
                <a:spcPct val="100000"/>
              </a:lnSpc>
              <a:spcAft>
                <a:spcPts val="0"/>
              </a:spcAft>
              <a:buNone/>
            </a:pPr>
            <a:r>
              <a:rPr lang="en-US" sz="1800" b="1" dirty="0" err="1">
                <a:latin typeface="Arial Narrow" panose="020B0606020202030204" pitchFamily="34" charset="0"/>
              </a:rPr>
              <a:t>Mikkie</a:t>
            </a:r>
            <a:r>
              <a:rPr lang="en-US" sz="1800" b="1" dirty="0">
                <a:latin typeface="Arial Narrow" panose="020B0606020202030204" pitchFamily="34" charset="0"/>
              </a:rPr>
              <a:t> </a:t>
            </a:r>
            <a:r>
              <a:rPr lang="en-US" sz="1800" b="1" dirty="0" err="1">
                <a:latin typeface="Arial Narrow" panose="020B0606020202030204" pitchFamily="34" charset="0"/>
              </a:rPr>
              <a:t>Schiltz</a:t>
            </a:r>
            <a:r>
              <a:rPr lang="en-US" sz="1800" dirty="0">
                <a:latin typeface="Arial Narrow" panose="020B0606020202030204" pitchFamily="34" charset="0"/>
              </a:rPr>
              <a:t>, attorney, Davenport</a:t>
            </a:r>
          </a:p>
          <a:p>
            <a:pPr marL="0" indent="0">
              <a:lnSpc>
                <a:spcPct val="100000"/>
              </a:lnSpc>
              <a:spcAft>
                <a:spcPts val="0"/>
              </a:spcAft>
              <a:buNone/>
            </a:pPr>
            <a:r>
              <a:rPr lang="en-US" sz="1800" b="1" dirty="0">
                <a:latin typeface="Arial Narrow" panose="020B0606020202030204" pitchFamily="34" charset="0"/>
              </a:rPr>
              <a:t>Leon Spies</a:t>
            </a:r>
            <a:r>
              <a:rPr lang="en-US" sz="1800" dirty="0">
                <a:latin typeface="Arial Narrow" panose="020B0606020202030204" pitchFamily="34" charset="0"/>
              </a:rPr>
              <a:t>, attorney, Iowa City</a:t>
            </a:r>
          </a:p>
          <a:p>
            <a:pPr marL="0" indent="0">
              <a:lnSpc>
                <a:spcPct val="100000"/>
              </a:lnSpc>
              <a:spcAft>
                <a:spcPts val="0"/>
              </a:spcAft>
              <a:buNone/>
            </a:pPr>
            <a:r>
              <a:rPr lang="en-US" sz="1800" b="1" dirty="0">
                <a:latin typeface="Arial Narrow" panose="020B0606020202030204" pitchFamily="34" charset="0"/>
              </a:rPr>
              <a:t>Jeffrey Thompson</a:t>
            </a:r>
            <a:r>
              <a:rPr lang="en-US" sz="1800" dirty="0">
                <a:latin typeface="Arial Narrow" panose="020B0606020202030204" pitchFamily="34" charset="0"/>
              </a:rPr>
              <a:t>, Iowa Solicitor General, Des Moines</a:t>
            </a:r>
          </a:p>
          <a:p>
            <a:pPr marL="0" indent="0">
              <a:lnSpc>
                <a:spcPct val="100000"/>
              </a:lnSpc>
              <a:spcAft>
                <a:spcPts val="0"/>
              </a:spcAft>
              <a:buNone/>
            </a:pPr>
            <a:r>
              <a:rPr lang="en-US" sz="1800" b="1" dirty="0">
                <a:latin typeface="Arial Narrow" panose="020B0606020202030204" pitchFamily="34" charset="0"/>
              </a:rPr>
              <a:t>Scott Wadding</a:t>
            </a:r>
            <a:r>
              <a:rPr lang="en-US" sz="1800" dirty="0">
                <a:latin typeface="Arial Narrow" panose="020B0606020202030204" pitchFamily="34" charset="0"/>
              </a:rPr>
              <a:t>, attorney, Des Moines</a:t>
            </a:r>
          </a:p>
        </p:txBody>
      </p:sp>
      <p:sp>
        <p:nvSpPr>
          <p:cNvPr id="4" name="TextBox 3">
            <a:extLst>
              <a:ext uri="{FF2B5EF4-FFF2-40B4-BE49-F238E27FC236}">
                <a16:creationId xmlns:a16="http://schemas.microsoft.com/office/drawing/2014/main" id="{9F05FE5C-5D3D-495E-BA40-40B10C711578}"/>
              </a:ext>
            </a:extLst>
          </p:cNvPr>
          <p:cNvSpPr txBox="1"/>
          <p:nvPr/>
        </p:nvSpPr>
        <p:spPr>
          <a:xfrm>
            <a:off x="485675" y="2274718"/>
            <a:ext cx="5601448" cy="3760004"/>
          </a:xfrm>
          <a:prstGeom prst="rect">
            <a:avLst/>
          </a:prstGeom>
          <a:noFill/>
        </p:spPr>
        <p:txBody>
          <a:bodyPr wrap="square" rtlCol="0">
            <a:spAutoFit/>
          </a:bodyPr>
          <a:lstStyle/>
          <a:p>
            <a:pPr>
              <a:spcBef>
                <a:spcPts val="1000"/>
              </a:spcBef>
            </a:pPr>
            <a:r>
              <a:rPr lang="en-US" b="1" dirty="0">
                <a:latin typeface="Arial Narrow" panose="020B0606020202030204" pitchFamily="34" charset="0"/>
              </a:rPr>
              <a:t>Justice Dana Oxley</a:t>
            </a:r>
            <a:r>
              <a:rPr lang="en-US" dirty="0">
                <a:latin typeface="Arial Narrow" panose="020B0606020202030204" pitchFamily="34" charset="0"/>
              </a:rPr>
              <a:t>, Co-Chair, Iowa Supreme Court, Swisher</a:t>
            </a:r>
          </a:p>
          <a:p>
            <a:pPr>
              <a:spcBef>
                <a:spcPts val="1000"/>
              </a:spcBef>
            </a:pPr>
            <a:r>
              <a:rPr lang="en-US" b="1" dirty="0">
                <a:latin typeface="Arial Narrow" panose="020B0606020202030204" pitchFamily="34" charset="0"/>
              </a:rPr>
              <a:t>Justice David May,</a:t>
            </a:r>
            <a:r>
              <a:rPr lang="en-US" dirty="0">
                <a:latin typeface="Arial Narrow" panose="020B0606020202030204" pitchFamily="34" charset="0"/>
              </a:rPr>
              <a:t> Co-Chair, Iowa Supreme Court, Polk City</a:t>
            </a:r>
          </a:p>
          <a:p>
            <a:pPr>
              <a:spcBef>
                <a:spcPts val="1000"/>
              </a:spcBef>
            </a:pPr>
            <a:r>
              <a:rPr lang="en-US" b="1" dirty="0">
                <a:latin typeface="Arial Narrow" panose="020B0606020202030204" pitchFamily="34" charset="0"/>
              </a:rPr>
              <a:t>Judge Paul </a:t>
            </a:r>
            <a:r>
              <a:rPr lang="en-US" b="1" dirty="0" err="1">
                <a:latin typeface="Arial Narrow" panose="020B0606020202030204" pitchFamily="34" charset="0"/>
              </a:rPr>
              <a:t>Ahlers</a:t>
            </a:r>
            <a:r>
              <a:rPr lang="en-US" dirty="0">
                <a:latin typeface="Arial Narrow" panose="020B0606020202030204" pitchFamily="34" charset="0"/>
              </a:rPr>
              <a:t>, Iowa Court of Appeals, Fort Dodge</a:t>
            </a:r>
          </a:p>
          <a:p>
            <a:pPr marL="0" indent="0">
              <a:spcBef>
                <a:spcPts val="1000"/>
              </a:spcBef>
              <a:buNone/>
            </a:pPr>
            <a:r>
              <a:rPr lang="en-US" b="1" dirty="0">
                <a:latin typeface="Arial Narrow" panose="020B0606020202030204" pitchFamily="34" charset="0"/>
              </a:rPr>
              <a:t>Judge Tyler Buller</a:t>
            </a:r>
            <a:r>
              <a:rPr lang="en-US" dirty="0">
                <a:latin typeface="Arial Narrow" panose="020B0606020202030204" pitchFamily="34" charset="0"/>
              </a:rPr>
              <a:t>, Iowa Court of Appeals, Des Moines</a:t>
            </a:r>
            <a:endParaRPr lang="en-US" b="1" dirty="0">
              <a:latin typeface="Arial Narrow" panose="020B0606020202030204" pitchFamily="34" charset="0"/>
            </a:endParaRPr>
          </a:p>
          <a:p>
            <a:pPr marL="0" indent="0">
              <a:spcBef>
                <a:spcPts val="1000"/>
              </a:spcBef>
              <a:buNone/>
            </a:pPr>
            <a:r>
              <a:rPr lang="en-US" b="1" dirty="0">
                <a:latin typeface="Arial Narrow" panose="020B0606020202030204" pitchFamily="34" charset="0"/>
              </a:rPr>
              <a:t>Kodi </a:t>
            </a:r>
            <a:r>
              <a:rPr lang="en-US" b="1" dirty="0" err="1">
                <a:latin typeface="Arial Narrow" panose="020B0606020202030204" pitchFamily="34" charset="0"/>
              </a:rPr>
              <a:t>Brotherson</a:t>
            </a:r>
            <a:r>
              <a:rPr lang="en-US" dirty="0">
                <a:latin typeface="Arial Narrow" panose="020B0606020202030204" pitchFamily="34" charset="0"/>
              </a:rPr>
              <a:t>, attorney, Sac City</a:t>
            </a:r>
          </a:p>
          <a:p>
            <a:pPr marL="0" indent="0">
              <a:spcBef>
                <a:spcPts val="1000"/>
              </a:spcBef>
              <a:buNone/>
            </a:pPr>
            <a:r>
              <a:rPr lang="en-US" b="1" dirty="0">
                <a:latin typeface="Arial Narrow" panose="020B0606020202030204" pitchFamily="34" charset="0"/>
              </a:rPr>
              <a:t>Mathew </a:t>
            </a:r>
            <a:r>
              <a:rPr lang="en-US" b="1" dirty="0" err="1">
                <a:latin typeface="Arial Narrow" panose="020B0606020202030204" pitchFamily="34" charset="0"/>
              </a:rPr>
              <a:t>Zinkula</a:t>
            </a:r>
            <a:r>
              <a:rPr lang="en-US" dirty="0">
                <a:latin typeface="Arial Narrow" panose="020B0606020202030204" pitchFamily="34" charset="0"/>
              </a:rPr>
              <a:t>, staff attorney, Iowa Supreme Court, Des Moines</a:t>
            </a:r>
          </a:p>
          <a:p>
            <a:pPr marL="0" indent="0">
              <a:spcBef>
                <a:spcPts val="1000"/>
              </a:spcBef>
              <a:buNone/>
            </a:pPr>
            <a:r>
              <a:rPr lang="en-US" b="1" dirty="0">
                <a:latin typeface="Arial Narrow" panose="020B0606020202030204" pitchFamily="34" charset="0"/>
              </a:rPr>
              <a:t>Donna </a:t>
            </a:r>
            <a:r>
              <a:rPr lang="en-US" b="1" dirty="0" err="1">
                <a:latin typeface="Arial Narrow" panose="020B0606020202030204" pitchFamily="34" charset="0"/>
              </a:rPr>
              <a:t>Humpal</a:t>
            </a:r>
            <a:r>
              <a:rPr lang="en-US" dirty="0">
                <a:latin typeface="Arial Narrow" panose="020B0606020202030204" pitchFamily="34" charset="0"/>
              </a:rPr>
              <a:t>, Clerk of the Iowa Supreme Court, Des Moines</a:t>
            </a:r>
          </a:p>
          <a:p>
            <a:pPr marL="0" indent="0">
              <a:spcBef>
                <a:spcPts val="1000"/>
              </a:spcBef>
              <a:buNone/>
            </a:pPr>
            <a:r>
              <a:rPr lang="en-US" b="1" dirty="0">
                <a:latin typeface="Arial Narrow" panose="020B0606020202030204" pitchFamily="34" charset="0"/>
              </a:rPr>
              <a:t>Ryan Koopmans</a:t>
            </a:r>
            <a:r>
              <a:rPr lang="en-US" dirty="0">
                <a:latin typeface="Arial Narrow" panose="020B0606020202030204" pitchFamily="34" charset="0"/>
              </a:rPr>
              <a:t>, attorney, Des Moines</a:t>
            </a:r>
          </a:p>
          <a:p>
            <a:endParaRPr lang="en-US" dirty="0"/>
          </a:p>
        </p:txBody>
      </p:sp>
    </p:spTree>
    <p:extLst>
      <p:ext uri="{BB962C8B-B14F-4D97-AF65-F5344CB8AC3E}">
        <p14:creationId xmlns:p14="http://schemas.microsoft.com/office/powerpoint/2010/main" val="287788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your Oral Argument </a:t>
            </a:r>
          </a:p>
        </p:txBody>
      </p:sp>
      <p:sp>
        <p:nvSpPr>
          <p:cNvPr id="3" name="Content Placeholder 2"/>
          <p:cNvSpPr>
            <a:spLocks noGrp="1"/>
          </p:cNvSpPr>
          <p:nvPr>
            <p:ph idx="1"/>
          </p:nvPr>
        </p:nvSpPr>
        <p:spPr>
          <a:xfrm>
            <a:off x="680321" y="2336873"/>
            <a:ext cx="9326880" cy="3474720"/>
          </a:xfrm>
        </p:spPr>
        <p:txBody>
          <a:bodyPr/>
          <a:lstStyle/>
          <a:p>
            <a:endParaRPr lang="en-US" dirty="0"/>
          </a:p>
        </p:txBody>
      </p:sp>
      <p:pic>
        <p:nvPicPr>
          <p:cNvPr id="5" name="Picture 4" descr="Bench Trial Vs. Jury Trial | Yermanlaw.com"/>
          <p:cNvPicPr/>
          <p:nvPr/>
        </p:nvPicPr>
        <p:blipFill>
          <a:blip r:embed="rId2">
            <a:extLst>
              <a:ext uri="{28A0092B-C50C-407E-A947-70E740481C1C}">
                <a14:useLocalDpi xmlns:a14="http://schemas.microsoft.com/office/drawing/2010/main" val="0"/>
              </a:ext>
            </a:extLst>
          </a:blip>
          <a:srcRect/>
          <a:stretch>
            <a:fillRect/>
          </a:stretch>
        </p:blipFill>
        <p:spPr bwMode="auto">
          <a:xfrm>
            <a:off x="2963487" y="2536045"/>
            <a:ext cx="3931920" cy="2834640"/>
          </a:xfrm>
          <a:prstGeom prst="rect">
            <a:avLst/>
          </a:prstGeom>
          <a:noFill/>
          <a:ln>
            <a:noFill/>
          </a:ln>
        </p:spPr>
      </p:pic>
    </p:spTree>
    <p:extLst>
      <p:ext uri="{BB962C8B-B14F-4D97-AF65-F5344CB8AC3E}">
        <p14:creationId xmlns:p14="http://schemas.microsoft.com/office/powerpoint/2010/main" val="247698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487" y="907025"/>
            <a:ext cx="9144000" cy="1077283"/>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It’s your chance to clear up any misunderstandings and answer our questions.</a:t>
            </a:r>
          </a:p>
        </p:txBody>
      </p:sp>
      <p:sp>
        <p:nvSpPr>
          <p:cNvPr id="3" name="Rectangle 2"/>
          <p:cNvSpPr/>
          <p:nvPr/>
        </p:nvSpPr>
        <p:spPr>
          <a:xfrm>
            <a:off x="1233487" y="2193364"/>
            <a:ext cx="9144000" cy="3530262"/>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Despite myths to the contrary, oral arguments can—and do—change a judge’s mind.</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Don’t waste your precious time reciting all of the facts. </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Don’t bring up facts outside the record, including what has happened since the trial, or misrepresent facts.</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2800" dirty="0">
                <a:latin typeface="Arial Narrow" panose="020B0606020202030204" pitchFamily="34" charset="0"/>
              </a:rPr>
              <a:t>Be professional in your speech and dress.</a:t>
            </a:r>
          </a:p>
        </p:txBody>
      </p:sp>
    </p:spTree>
    <p:extLst>
      <p:ext uri="{BB962C8B-B14F-4D97-AF65-F5344CB8AC3E}">
        <p14:creationId xmlns:p14="http://schemas.microsoft.com/office/powerpoint/2010/main" val="57145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588" y="437956"/>
            <a:ext cx="9144000" cy="5610960"/>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Point the panel to your most important and strongest arguments.  Zone in at the start with why the decision below was correct or wrong and what the answer should be under your facts.</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Answer questions directly and with the law or facts that support your position. </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Know what the case’s weaknesses are and do not hide from them in argument.  Find a way to make them helpful to your proposed solution.</a:t>
            </a:r>
          </a:p>
        </p:txBody>
      </p:sp>
    </p:spTree>
    <p:extLst>
      <p:ext uri="{BB962C8B-B14F-4D97-AF65-F5344CB8AC3E}">
        <p14:creationId xmlns:p14="http://schemas.microsoft.com/office/powerpoint/2010/main" val="326132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575" y="414254"/>
            <a:ext cx="9144000" cy="6266011"/>
          </a:xfrm>
          <a:prstGeom prst="rect">
            <a:avLst/>
          </a:prstGeom>
        </p:spPr>
        <p:txBody>
          <a:bodyPr>
            <a:spAutoFit/>
          </a:bodyPr>
          <a:lstStyle/>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If you are splitting time with co-counsel or another party, it is up to you to manage your time—the timer will not stop as you switch out.</a:t>
            </a:r>
          </a:p>
          <a:p>
            <a:pPr marL="685800" lvl="1" indent="-228600" defTabSz="914400">
              <a:lnSpc>
                <a:spcPct val="120000"/>
              </a:lnSpc>
              <a:spcBef>
                <a:spcPts val="500"/>
              </a:spcBef>
              <a:buClr>
                <a:srgbClr val="415588"/>
              </a:buClr>
              <a:buSzPct val="100000"/>
              <a:buFont typeface="Arial" panose="020B0604020202020204" pitchFamily="34" charset="0"/>
              <a:buChar char="•"/>
            </a:pPr>
            <a:r>
              <a:rPr lang="en-US" sz="3200" dirty="0">
                <a:latin typeface="Arial Narrow" panose="020B0606020202030204" pitchFamily="34" charset="0"/>
              </a:rPr>
              <a:t>If at all possible, don’t split time—pick one attorney to argue all issues</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Oral argument is a conversation with the court.  Anticipate questions and answer them directly, even if that means saying “I don’t know.”</a:t>
            </a:r>
          </a:p>
          <a:p>
            <a:pPr marL="228600" lvl="0" indent="-228600" defTabSz="914400">
              <a:lnSpc>
                <a:spcPct val="120000"/>
              </a:lnSpc>
              <a:spcBef>
                <a:spcPts val="1000"/>
              </a:spcBef>
              <a:buClr>
                <a:srgbClr val="415588"/>
              </a:buClr>
              <a:buSzPct val="100000"/>
              <a:buFont typeface="Arial" panose="020B0604020202020204" pitchFamily="34" charset="0"/>
              <a:buChar char="•"/>
            </a:pPr>
            <a:r>
              <a:rPr lang="en-US" sz="3200" dirty="0">
                <a:latin typeface="Arial Narrow" panose="020B0606020202030204" pitchFamily="34" charset="0"/>
              </a:rPr>
              <a:t>Avoid becoming overly emotional or raising your voice to the court.</a:t>
            </a:r>
          </a:p>
        </p:txBody>
      </p:sp>
    </p:spTree>
    <p:extLst>
      <p:ext uri="{BB962C8B-B14F-4D97-AF65-F5344CB8AC3E}">
        <p14:creationId xmlns:p14="http://schemas.microsoft.com/office/powerpoint/2010/main" val="321691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77673"/>
            <a:ext cx="9144000" cy="4303101"/>
          </a:xfrm>
          <a:prstGeom prst="rect">
            <a:avLst/>
          </a:prstGeom>
        </p:spPr>
        <p:txBody>
          <a:bodyPr>
            <a:spAutoFit/>
          </a:bodyPr>
          <a:lstStyle/>
          <a:p>
            <a:pPr marL="228600" marR="0" lvl="0" indent="-228600" defTabSz="91440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r>
              <a:rPr lang="en-US" sz="3200" kern="0" dirty="0">
                <a:latin typeface="Arial Narrow" panose="020B0606020202030204" pitchFamily="34" charset="0"/>
              </a:rPr>
              <a:t>A</a:t>
            </a:r>
            <a:r>
              <a:rPr kumimoji="0" lang="en-US" sz="3200" b="0" i="0" u="none" strike="noStrike" kern="0" cap="none" spc="0" normalizeH="0" baseline="0" noProof="0" dirty="0" err="1">
                <a:ln>
                  <a:noFill/>
                </a:ln>
                <a:effectLst/>
                <a:uLnTx/>
                <a:uFillTx/>
                <a:latin typeface="Arial Narrow" panose="020B0606020202030204" pitchFamily="34" charset="0"/>
              </a:rPr>
              <a:t>nswer</a:t>
            </a:r>
            <a:r>
              <a:rPr kumimoji="0" lang="en-US" sz="3200" b="0" i="0" u="none" strike="noStrike" kern="0" cap="none" spc="0" normalizeH="0" baseline="0" noProof="0" dirty="0">
                <a:ln>
                  <a:noFill/>
                </a:ln>
                <a:effectLst/>
                <a:uLnTx/>
                <a:uFillTx/>
                <a:latin typeface="Arial Narrow" panose="020B0606020202030204" pitchFamily="34" charset="0"/>
              </a:rPr>
              <a:t> the judge’s question—there is a reason for it.  You should think about welcoming the questions because they give you the chance to address a concern that might help your client.</a:t>
            </a:r>
          </a:p>
          <a:p>
            <a:pPr marL="228600" marR="0" lvl="0" indent="-228600" defTabSz="91440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r>
              <a:rPr kumimoji="0" lang="en-US" sz="3200" b="0" i="0" u="none" strike="noStrike" kern="0" cap="none" spc="0" normalizeH="0" baseline="0" noProof="0" dirty="0">
                <a:ln>
                  <a:noFill/>
                </a:ln>
                <a:effectLst/>
                <a:uLnTx/>
                <a:uFillTx/>
                <a:latin typeface="Arial Narrow" panose="020B0606020202030204" pitchFamily="34" charset="0"/>
              </a:rPr>
              <a:t>Respect the red light.  When the red light comes on the timer, ask for time to conclude your thought and, if given permission, do so promptly.</a:t>
            </a:r>
            <a:endParaRPr kumimoji="0" lang="en-US" sz="32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4231137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Arguments</a:t>
            </a:r>
          </a:p>
        </p:txBody>
      </p:sp>
      <p:sp>
        <p:nvSpPr>
          <p:cNvPr id="3" name="Content Placeholder 2"/>
          <p:cNvSpPr>
            <a:spLocks noGrp="1"/>
          </p:cNvSpPr>
          <p:nvPr>
            <p:ph idx="1"/>
          </p:nvPr>
        </p:nvSpPr>
        <p:spPr/>
        <p:txBody>
          <a:bodyPr>
            <a:normAutofit fontScale="92500" lnSpcReduction="10000"/>
          </a:bodyPr>
          <a:lstStyle/>
          <a:p>
            <a:r>
              <a:rPr lang="en-US" dirty="0">
                <a:effectLst/>
                <a:latin typeface="Arial Narrow" panose="020B0606020202030204" pitchFamily="34" charset="0"/>
              </a:rPr>
              <a:t>Treat your virtual oral argument with the professionalism you use when you are in-person.  Normal courtroom decorum rules, including dress code, apply.</a:t>
            </a:r>
          </a:p>
          <a:p>
            <a:r>
              <a:rPr lang="en-US" dirty="0">
                <a:effectLst/>
                <a:latin typeface="Arial Narrow" panose="020B0606020202030204" pitchFamily="34" charset="0"/>
              </a:rPr>
              <a:t>Watch for visual cues when judges wish to ask a question so you do not speak over them.</a:t>
            </a:r>
          </a:p>
          <a:p>
            <a:r>
              <a:rPr lang="en-US" dirty="0">
                <a:effectLst/>
                <a:latin typeface="Arial Narrow" panose="020B0606020202030204" pitchFamily="34" charset="0"/>
              </a:rPr>
              <a:t>Mute the microphone when not arguing.  Note that tapping your pen or other distracting habits are more pronounced during virtual arguments.</a:t>
            </a:r>
          </a:p>
          <a:p>
            <a:r>
              <a:rPr lang="en-US" dirty="0">
                <a:effectLst/>
                <a:latin typeface="Arial Narrow" panose="020B0606020202030204" pitchFamily="34" charset="0"/>
              </a:rPr>
              <a:t>Make sure you have a good microphone or audio system and that noises, such as your family pet, are not going to be present.</a:t>
            </a:r>
          </a:p>
          <a:p>
            <a:r>
              <a:rPr lang="en-US" dirty="0">
                <a:effectLst/>
                <a:latin typeface="Arial Narrow" panose="020B0606020202030204" pitchFamily="34" charset="0"/>
              </a:rPr>
              <a:t>Practice in the mirror to get a feel for how your presentation will look.  Take care where you place your camera angle.</a:t>
            </a:r>
          </a:p>
          <a:p>
            <a:r>
              <a:rPr lang="en-US" dirty="0">
                <a:effectLst/>
                <a:latin typeface="Arial Narrow" panose="020B0606020202030204" pitchFamily="34" charset="0"/>
              </a:rPr>
              <a:t>Be sure and note the clock on the screen and ask permission if your time expires.</a:t>
            </a:r>
          </a:p>
        </p:txBody>
      </p:sp>
    </p:spTree>
    <p:extLst>
      <p:ext uri="{BB962C8B-B14F-4D97-AF65-F5344CB8AC3E}">
        <p14:creationId xmlns:p14="http://schemas.microsoft.com/office/powerpoint/2010/main" val="209628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3169" y="417919"/>
            <a:ext cx="6096000" cy="6022161"/>
          </a:xfrm>
          <a:prstGeom prst="rect">
            <a:avLst/>
          </a:prstGeom>
        </p:spPr>
        <p:txBody>
          <a:bodyPr wrap="square">
            <a:spAutoFit/>
          </a:bodyPr>
          <a:lstStyle/>
          <a:p>
            <a:pPr algn="just">
              <a:spcAft>
                <a:spcPts val="800"/>
              </a:spcAft>
            </a:pPr>
            <a:r>
              <a:rPr lang="en-US" sz="2400" dirty="0">
                <a:latin typeface="Arial Narrow" panose="020B0606020202030204" pitchFamily="34" charset="0"/>
                <a:ea typeface="Calibri" panose="020F0502020204030204" pitchFamily="34" charset="0"/>
                <a:cs typeface="Calibri" panose="020F0502020204030204" pitchFamily="34" charset="0"/>
              </a:rPr>
              <a:t>Other tips our staff will offer you during the training session before arguments:</a:t>
            </a:r>
          </a:p>
          <a:p>
            <a:pPr algn="just">
              <a:spcAft>
                <a:spcPts val="800"/>
              </a:spcAft>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Avoid bright lights or windows in the background. </a:t>
            </a:r>
          </a:p>
          <a:p>
            <a:pPr marR="0" lvl="0" algn="just">
              <a:spcBef>
                <a:spcPts val="0"/>
              </a:spcBef>
              <a:spcAft>
                <a:spcPts val="0"/>
              </a:spcAft>
            </a:pPr>
            <a:r>
              <a:rPr lang="en-US" sz="2400" dirty="0">
                <a:latin typeface="Arial Narrow" panose="020B0606020202030204" pitchFamily="34" charset="0"/>
                <a:ea typeface="Calibri" panose="020F0502020204030204" pitchFamily="34" charset="0"/>
                <a:cs typeface="Calibri" panose="020F0502020204030204" pitchFamily="34" charset="0"/>
              </a:rPr>
              <a:t> </a:t>
            </a:r>
            <a:endParaRPr lang="en-US" sz="24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If using the conference call feature for audio, please keep the conference call phone as close as possible.</a:t>
            </a:r>
          </a:p>
          <a:p>
            <a:pPr marL="342900" marR="0" lvl="0" indent="-342900" algn="just">
              <a:spcBef>
                <a:spcPts val="0"/>
              </a:spcBef>
              <a:spcAft>
                <a:spcPts val="0"/>
              </a:spcAft>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Ask others using your Wi-Fi network to minimize their usage during your argument so you have the best possible connection.</a:t>
            </a:r>
          </a:p>
          <a:p>
            <a:pPr marL="342900" marR="0" lvl="0" indent="-342900" algn="just">
              <a:spcBef>
                <a:spcPts val="0"/>
              </a:spcBef>
              <a:spcAft>
                <a:spcPts val="0"/>
              </a:spcAft>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Speak slowly and try to avoid talking over others.</a:t>
            </a:r>
          </a:p>
          <a:p>
            <a:pPr marL="342900" marR="0" lvl="0" indent="-342900" algn="just">
              <a:spcBef>
                <a:spcPts val="0"/>
              </a:spcBef>
              <a:spcAft>
                <a:spcPts val="0"/>
              </a:spcAft>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Moot your argument remotely in advance of the scheduled argument.</a:t>
            </a:r>
            <a:endParaRPr lang="en-US" sz="24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604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030" y="38937"/>
            <a:ext cx="6234871" cy="6780189"/>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Try to avoid flipping through notes, clicking your pen, etc. near your computer microphone or phone to keep the background noise at a minimum.  Turn off all audio alerts or close programs that may disrupt your argument</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07000"/>
              </a:lnSpc>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Desktop or laptop computers often provide better video and audio quality than tablets or mobile phones.  The use of a headset can also enhance the audio quality.</a:t>
            </a:r>
          </a:p>
          <a:p>
            <a:pPr marL="342900" marR="0" lvl="0" indent="-342900" algn="just">
              <a:lnSpc>
                <a:spcPct val="107000"/>
              </a:lnSpc>
              <a:spcBef>
                <a:spcPts val="0"/>
              </a:spcBef>
              <a:spcAft>
                <a:spcPts val="0"/>
              </a:spcAft>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It is acceptable to stand or sit during your oral argument so long as your positioning does not negatively affect the quality of your oral presentation and your camera is positioned so that your face is visible. </a:t>
            </a:r>
          </a:p>
          <a:p>
            <a:pPr marL="342900" marR="0" lvl="0" indent="-342900" algn="just">
              <a:lnSpc>
                <a:spcPct val="107000"/>
              </a:lnSpc>
              <a:spcBef>
                <a:spcPts val="0"/>
              </a:spcBef>
              <a:spcAft>
                <a:spcPts val="0"/>
              </a:spcAft>
              <a:buFont typeface="Symbol" panose="05050102010706020507" pitchFamily="18" charset="2"/>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400" dirty="0">
                <a:latin typeface="Arial Narrow" panose="020B0606020202030204" pitchFamily="34" charset="0"/>
                <a:ea typeface="Calibri" panose="020F0502020204030204" pitchFamily="34" charset="0"/>
                <a:cs typeface="Calibri" panose="020F0502020204030204" pitchFamily="34" charset="0"/>
              </a:rPr>
              <a:t>Look directly at the webcam, not the screen.</a:t>
            </a:r>
            <a:endParaRPr lang="en-US" sz="24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099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QUESTIONS</a:t>
            </a:r>
          </a:p>
        </p:txBody>
      </p:sp>
      <p:pic>
        <p:nvPicPr>
          <p:cNvPr id="4" name="Content Placeholder 3">
            <a:extLst>
              <a:ext uri="{FF2B5EF4-FFF2-40B4-BE49-F238E27FC236}">
                <a16:creationId xmlns:a16="http://schemas.microsoft.com/office/drawing/2014/main" id="{35C2BEB6-521A-DB87-8CF1-E2FD3DBEA8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417" y="2253001"/>
            <a:ext cx="5486400" cy="4114800"/>
          </a:xfrm>
          <a:prstGeom prst="rect">
            <a:avLst/>
          </a:prstGeom>
        </p:spPr>
      </p:pic>
    </p:spTree>
    <p:extLst>
      <p:ext uri="{BB962C8B-B14F-4D97-AF65-F5344CB8AC3E}">
        <p14:creationId xmlns:p14="http://schemas.microsoft.com/office/powerpoint/2010/main" val="194417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3857-CF0A-49F1-9A7E-DA2BBC593375}"/>
              </a:ext>
            </a:extLst>
          </p:cNvPr>
          <p:cNvSpPr>
            <a:spLocks noGrp="1"/>
          </p:cNvSpPr>
          <p:nvPr>
            <p:ph type="title"/>
          </p:nvPr>
        </p:nvSpPr>
        <p:spPr/>
        <p:txBody>
          <a:bodyPr>
            <a:normAutofit/>
          </a:bodyPr>
          <a:lstStyle/>
          <a:p>
            <a:pPr algn="ctr"/>
            <a:r>
              <a:rPr lang="en-US" sz="4400" dirty="0">
                <a:latin typeface="Arial Narrow" panose="020B0606020202030204" pitchFamily="34" charset="0"/>
              </a:rPr>
              <a:t>No More Proof Briefs</a:t>
            </a:r>
          </a:p>
        </p:txBody>
      </p:sp>
      <p:pic>
        <p:nvPicPr>
          <p:cNvPr id="5" name="Content Placeholder 4">
            <a:extLst>
              <a:ext uri="{FF2B5EF4-FFF2-40B4-BE49-F238E27FC236}">
                <a16:creationId xmlns:a16="http://schemas.microsoft.com/office/drawing/2014/main" id="{5C38AB49-9CCC-4E96-B2DD-8DF3B60D7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927" y="1781969"/>
            <a:ext cx="3728665" cy="4210459"/>
          </a:xfrm>
        </p:spPr>
      </p:pic>
      <p:pic>
        <p:nvPicPr>
          <p:cNvPr id="7" name="Picture 6">
            <a:extLst>
              <a:ext uri="{FF2B5EF4-FFF2-40B4-BE49-F238E27FC236}">
                <a16:creationId xmlns:a16="http://schemas.microsoft.com/office/drawing/2014/main" id="{6EDA569F-5ACA-4FF9-8E7A-21FFE5449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801" y="1781968"/>
            <a:ext cx="3728666" cy="4210460"/>
          </a:xfrm>
          <a:prstGeom prst="rect">
            <a:avLst/>
          </a:prstGeom>
        </p:spPr>
      </p:pic>
      <p:sp>
        <p:nvSpPr>
          <p:cNvPr id="8" name="TextBox 7">
            <a:extLst>
              <a:ext uri="{FF2B5EF4-FFF2-40B4-BE49-F238E27FC236}">
                <a16:creationId xmlns:a16="http://schemas.microsoft.com/office/drawing/2014/main" id="{6821A156-0CD8-45B8-B39E-2828064A22F1}"/>
              </a:ext>
            </a:extLst>
          </p:cNvPr>
          <p:cNvSpPr txBox="1"/>
          <p:nvPr/>
        </p:nvSpPr>
        <p:spPr>
          <a:xfrm>
            <a:off x="2601004" y="4347610"/>
            <a:ext cx="3494996" cy="1015663"/>
          </a:xfrm>
          <a:prstGeom prst="rect">
            <a:avLst/>
          </a:prstGeom>
          <a:noFill/>
        </p:spPr>
        <p:txBody>
          <a:bodyPr wrap="square" rtlCol="0">
            <a:spAutoFit/>
          </a:bodyPr>
          <a:lstStyle/>
          <a:p>
            <a:pPr algn="ctr"/>
            <a:r>
              <a:rPr lang="en-US" sz="6000" dirty="0">
                <a:solidFill>
                  <a:srgbClr val="FF0000"/>
                </a:solidFill>
                <a:latin typeface="Arial Narrow" panose="020B0606020202030204" pitchFamily="34" charset="0"/>
              </a:rPr>
              <a:t>Proof</a:t>
            </a:r>
          </a:p>
        </p:txBody>
      </p:sp>
      <p:pic>
        <p:nvPicPr>
          <p:cNvPr id="11" name="Graphic 10" descr="Close with solid fill">
            <a:extLst>
              <a:ext uri="{FF2B5EF4-FFF2-40B4-BE49-F238E27FC236}">
                <a16:creationId xmlns:a16="http://schemas.microsoft.com/office/drawing/2014/main" id="{DDC1A533-4B83-419E-BF06-E75A46253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299162" y="2372637"/>
            <a:ext cx="2394671" cy="2394671"/>
          </a:xfrm>
          <a:prstGeom prst="rect">
            <a:avLst/>
          </a:prstGeom>
        </p:spPr>
      </p:pic>
      <p:sp>
        <p:nvSpPr>
          <p:cNvPr id="14" name="TextBox 13">
            <a:extLst>
              <a:ext uri="{FF2B5EF4-FFF2-40B4-BE49-F238E27FC236}">
                <a16:creationId xmlns:a16="http://schemas.microsoft.com/office/drawing/2014/main" id="{D4A724A7-E33A-4826-A766-5CFC96539C55}"/>
              </a:ext>
            </a:extLst>
          </p:cNvPr>
          <p:cNvSpPr txBox="1"/>
          <p:nvPr/>
        </p:nvSpPr>
        <p:spPr>
          <a:xfrm>
            <a:off x="8145340" y="4363037"/>
            <a:ext cx="3494996" cy="1015663"/>
          </a:xfrm>
          <a:prstGeom prst="rect">
            <a:avLst/>
          </a:prstGeom>
          <a:noFill/>
        </p:spPr>
        <p:txBody>
          <a:bodyPr wrap="square" rtlCol="0">
            <a:spAutoFit/>
          </a:bodyPr>
          <a:lstStyle/>
          <a:p>
            <a:pPr algn="ctr"/>
            <a:r>
              <a:rPr lang="en-US" sz="6000" dirty="0">
                <a:solidFill>
                  <a:srgbClr val="FF0000"/>
                </a:solidFill>
                <a:latin typeface="Arial Narrow" panose="020B0606020202030204" pitchFamily="34" charset="0"/>
              </a:rPr>
              <a:t>Final</a:t>
            </a:r>
          </a:p>
        </p:txBody>
      </p:sp>
    </p:spTree>
    <p:extLst>
      <p:ext uri="{BB962C8B-B14F-4D97-AF65-F5344CB8AC3E}">
        <p14:creationId xmlns:p14="http://schemas.microsoft.com/office/powerpoint/2010/main" val="31289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469" y="696310"/>
            <a:ext cx="8153400" cy="1066800"/>
          </a:xfrm>
        </p:spPr>
        <p:txBody>
          <a:bodyPr>
            <a:normAutofit fontScale="90000"/>
          </a:bodyPr>
          <a:lstStyle/>
          <a:p>
            <a:r>
              <a:rPr lang="en-US" dirty="0"/>
              <a:t>How do we access court files? </a:t>
            </a:r>
            <a:br>
              <a:rPr lang="en-US" dirty="0"/>
            </a:br>
            <a:r>
              <a:rPr lang="en-US" dirty="0"/>
              <a:t>Appellate Docket</a:t>
            </a:r>
          </a:p>
        </p:txBody>
      </p:sp>
      <p:pic>
        <p:nvPicPr>
          <p:cNvPr id="6" name="Picture 5">
            <a:extLst>
              <a:ext uri="{FF2B5EF4-FFF2-40B4-BE49-F238E27FC236}">
                <a16:creationId xmlns:a16="http://schemas.microsoft.com/office/drawing/2014/main" id="{9298C97D-D126-0B8F-5EEA-F08DFB5ED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69" y="2302810"/>
            <a:ext cx="9128275" cy="3969239"/>
          </a:xfrm>
          <a:prstGeom prst="rect">
            <a:avLst/>
          </a:prstGeom>
        </p:spPr>
      </p:pic>
    </p:spTree>
    <p:extLst>
      <p:ext uri="{BB962C8B-B14F-4D97-AF65-F5344CB8AC3E}">
        <p14:creationId xmlns:p14="http://schemas.microsoft.com/office/powerpoint/2010/main" val="87173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200"/>
            <a:ext cx="6400800" cy="1066800"/>
          </a:xfrm>
        </p:spPr>
        <p:txBody>
          <a:bodyPr>
            <a:normAutofit fontScale="90000"/>
          </a:bodyPr>
          <a:lstStyle/>
          <a:p>
            <a:r>
              <a:rPr lang="en-US" dirty="0"/>
              <a:t>How do we access court files? Briefs, Appendices, and Notices</a:t>
            </a:r>
          </a:p>
        </p:txBody>
      </p:sp>
      <p:pic>
        <p:nvPicPr>
          <p:cNvPr id="4" name="Picture 3">
            <a:extLst>
              <a:ext uri="{FF2B5EF4-FFF2-40B4-BE49-F238E27FC236}">
                <a16:creationId xmlns:a16="http://schemas.microsoft.com/office/drawing/2014/main" id="{038B8222-400F-7A41-354A-730053FE6601}"/>
              </a:ext>
            </a:extLst>
          </p:cNvPr>
          <p:cNvPicPr>
            <a:picLocks noChangeAspect="1"/>
          </p:cNvPicPr>
          <p:nvPr/>
        </p:nvPicPr>
        <p:blipFill rotWithShape="1">
          <a:blip r:embed="rId2">
            <a:extLst>
              <a:ext uri="{28A0092B-C50C-407E-A947-70E740481C1C}">
                <a14:useLocalDpi xmlns:a14="http://schemas.microsoft.com/office/drawing/2010/main" val="0"/>
              </a:ext>
            </a:extLst>
          </a:blip>
          <a:srcRect t="-3351" r="12915" b="3351"/>
          <a:stretch/>
        </p:blipFill>
        <p:spPr>
          <a:xfrm>
            <a:off x="1524001" y="1174173"/>
            <a:ext cx="9053049" cy="4464627"/>
          </a:xfrm>
          <a:prstGeom prst="rect">
            <a:avLst/>
          </a:prstGeom>
        </p:spPr>
      </p:pic>
    </p:spTree>
    <p:extLst>
      <p:ext uri="{BB962C8B-B14F-4D97-AF65-F5344CB8AC3E}">
        <p14:creationId xmlns:p14="http://schemas.microsoft.com/office/powerpoint/2010/main" val="121246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200"/>
            <a:ext cx="8153400" cy="1066800"/>
          </a:xfrm>
        </p:spPr>
        <p:txBody>
          <a:bodyPr>
            <a:normAutofit fontScale="90000"/>
          </a:bodyPr>
          <a:lstStyle/>
          <a:p>
            <a:r>
              <a:rPr lang="en-US" dirty="0"/>
              <a:t>How do we access court files? </a:t>
            </a:r>
            <a:br>
              <a:rPr lang="en-US" dirty="0"/>
            </a:br>
            <a:r>
              <a:rPr lang="en-US" dirty="0"/>
              <a:t>Trial Court Binder</a:t>
            </a:r>
          </a:p>
        </p:txBody>
      </p:sp>
      <p:pic>
        <p:nvPicPr>
          <p:cNvPr id="5" name="Picture 4">
            <a:extLst>
              <a:ext uri="{FF2B5EF4-FFF2-40B4-BE49-F238E27FC236}">
                <a16:creationId xmlns:a16="http://schemas.microsoft.com/office/drawing/2014/main" id="{FF32E0C4-E7E8-C76F-9582-255C0EE86DFD}"/>
              </a:ext>
            </a:extLst>
          </p:cNvPr>
          <p:cNvPicPr>
            <a:picLocks noChangeAspect="1"/>
          </p:cNvPicPr>
          <p:nvPr/>
        </p:nvPicPr>
        <p:blipFill rotWithShape="1">
          <a:blip r:embed="rId2">
            <a:extLst>
              <a:ext uri="{28A0092B-C50C-407E-A947-70E740481C1C}">
                <a14:useLocalDpi xmlns:a14="http://schemas.microsoft.com/office/drawing/2010/main" val="0"/>
              </a:ext>
            </a:extLst>
          </a:blip>
          <a:srcRect r="19608"/>
          <a:stretch/>
        </p:blipFill>
        <p:spPr>
          <a:xfrm>
            <a:off x="1524000" y="1473012"/>
            <a:ext cx="8973515" cy="4775388"/>
          </a:xfrm>
          <a:prstGeom prst="rect">
            <a:avLst/>
          </a:prstGeom>
        </p:spPr>
      </p:pic>
    </p:spTree>
    <p:extLst>
      <p:ext uri="{BB962C8B-B14F-4D97-AF65-F5344CB8AC3E}">
        <p14:creationId xmlns:p14="http://schemas.microsoft.com/office/powerpoint/2010/main" val="36905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200"/>
            <a:ext cx="6781800" cy="1066800"/>
          </a:xfrm>
        </p:spPr>
        <p:txBody>
          <a:bodyPr>
            <a:normAutofit fontScale="90000"/>
          </a:bodyPr>
          <a:lstStyle/>
          <a:p>
            <a:r>
              <a:rPr lang="en-US" i="1" dirty="0"/>
              <a:t>But … </a:t>
            </a:r>
            <a:r>
              <a:rPr lang="en-US" dirty="0"/>
              <a:t>docket numbers have arrived</a:t>
            </a:r>
            <a:endParaRPr lang="en-US" i="1" dirty="0"/>
          </a:p>
        </p:txBody>
      </p:sp>
      <p:pic>
        <p:nvPicPr>
          <p:cNvPr id="9" name="Picture 8">
            <a:extLst>
              <a:ext uri="{FF2B5EF4-FFF2-40B4-BE49-F238E27FC236}">
                <a16:creationId xmlns:a16="http://schemas.microsoft.com/office/drawing/2014/main" id="{BBF99C2F-1CCC-477F-A42B-A7291C47B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536" y="1201227"/>
            <a:ext cx="4854332" cy="4562113"/>
          </a:xfrm>
          <a:prstGeom prst="rect">
            <a:avLst/>
          </a:prstGeom>
        </p:spPr>
      </p:pic>
      <p:pic>
        <p:nvPicPr>
          <p:cNvPr id="17" name="Picture 16">
            <a:extLst>
              <a:ext uri="{FF2B5EF4-FFF2-40B4-BE49-F238E27FC236}">
                <a16:creationId xmlns:a16="http://schemas.microsoft.com/office/drawing/2014/main" id="{B5EE20B4-9469-E486-B4BF-BEE658EC57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4"/>
          <a:stretch/>
        </p:blipFill>
        <p:spPr>
          <a:xfrm>
            <a:off x="6527268" y="1199524"/>
            <a:ext cx="4140732" cy="5125077"/>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B50EFFA7-FD49-D1EF-1267-474F38D0CFE2}"/>
                  </a:ext>
                </a:extLst>
              </p14:cNvPr>
              <p14:cNvContentPartPr/>
              <p14:nvPr/>
            </p14:nvContentPartPr>
            <p14:xfrm>
              <a:off x="2019442" y="3209138"/>
              <a:ext cx="192240" cy="17640"/>
            </p14:xfrm>
          </p:contentPart>
        </mc:Choice>
        <mc:Fallback xmlns="">
          <p:pic>
            <p:nvPicPr>
              <p:cNvPr id="18" name="Ink 17">
                <a:extLst>
                  <a:ext uri="{FF2B5EF4-FFF2-40B4-BE49-F238E27FC236}">
                    <a16:creationId xmlns:a16="http://schemas.microsoft.com/office/drawing/2014/main" id="{B50EFFA7-FD49-D1EF-1267-474F38D0CFE2}"/>
                  </a:ext>
                </a:extLst>
              </p:cNvPr>
              <p:cNvPicPr/>
              <p:nvPr/>
            </p:nvPicPr>
            <p:blipFill>
              <a:blip r:embed="rId5"/>
              <a:stretch>
                <a:fillRect/>
              </a:stretch>
            </p:blipFill>
            <p:spPr>
              <a:xfrm>
                <a:off x="1983442" y="3137138"/>
                <a:ext cx="264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2DD4FB96-1C5A-930E-61DD-B9C80BECCC7D}"/>
                  </a:ext>
                </a:extLst>
              </p14:cNvPr>
              <p14:cNvContentPartPr/>
              <p14:nvPr/>
            </p14:nvContentPartPr>
            <p14:xfrm>
              <a:off x="2035282" y="3623858"/>
              <a:ext cx="181800" cy="7560"/>
            </p14:xfrm>
          </p:contentPart>
        </mc:Choice>
        <mc:Fallback xmlns="">
          <p:pic>
            <p:nvPicPr>
              <p:cNvPr id="19" name="Ink 18">
                <a:extLst>
                  <a:ext uri="{FF2B5EF4-FFF2-40B4-BE49-F238E27FC236}">
                    <a16:creationId xmlns:a16="http://schemas.microsoft.com/office/drawing/2014/main" id="{2DD4FB96-1C5A-930E-61DD-B9C80BECCC7D}"/>
                  </a:ext>
                </a:extLst>
              </p:cNvPr>
              <p:cNvPicPr/>
              <p:nvPr/>
            </p:nvPicPr>
            <p:blipFill>
              <a:blip r:embed="rId7"/>
              <a:stretch>
                <a:fillRect/>
              </a:stretch>
            </p:blipFill>
            <p:spPr>
              <a:xfrm>
                <a:off x="1999282" y="3551858"/>
                <a:ext cx="253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1DD89346-77DB-D40B-D608-7C7E914CD203}"/>
                  </a:ext>
                </a:extLst>
              </p14:cNvPr>
              <p14:cNvContentPartPr/>
              <p14:nvPr/>
            </p14:nvContentPartPr>
            <p14:xfrm>
              <a:off x="2024122" y="4117058"/>
              <a:ext cx="209880" cy="3240"/>
            </p14:xfrm>
          </p:contentPart>
        </mc:Choice>
        <mc:Fallback xmlns="">
          <p:pic>
            <p:nvPicPr>
              <p:cNvPr id="20" name="Ink 19">
                <a:extLst>
                  <a:ext uri="{FF2B5EF4-FFF2-40B4-BE49-F238E27FC236}">
                    <a16:creationId xmlns:a16="http://schemas.microsoft.com/office/drawing/2014/main" id="{1DD89346-77DB-D40B-D608-7C7E914CD203}"/>
                  </a:ext>
                </a:extLst>
              </p:cNvPr>
              <p:cNvPicPr/>
              <p:nvPr/>
            </p:nvPicPr>
            <p:blipFill>
              <a:blip r:embed="rId9"/>
              <a:stretch>
                <a:fillRect/>
              </a:stretch>
            </p:blipFill>
            <p:spPr>
              <a:xfrm>
                <a:off x="1988122" y="4045058"/>
                <a:ext cx="281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F8BE9A8A-71B9-5445-ED2F-EC8A04C3FD1A}"/>
                  </a:ext>
                </a:extLst>
              </p14:cNvPr>
              <p14:cNvContentPartPr/>
              <p14:nvPr/>
            </p14:nvContentPartPr>
            <p14:xfrm>
              <a:off x="1998562" y="4609898"/>
              <a:ext cx="237600" cy="10080"/>
            </p14:xfrm>
          </p:contentPart>
        </mc:Choice>
        <mc:Fallback xmlns="">
          <p:pic>
            <p:nvPicPr>
              <p:cNvPr id="21" name="Ink 20">
                <a:extLst>
                  <a:ext uri="{FF2B5EF4-FFF2-40B4-BE49-F238E27FC236}">
                    <a16:creationId xmlns:a16="http://schemas.microsoft.com/office/drawing/2014/main" id="{F8BE9A8A-71B9-5445-ED2F-EC8A04C3FD1A}"/>
                  </a:ext>
                </a:extLst>
              </p:cNvPr>
              <p:cNvPicPr/>
              <p:nvPr/>
            </p:nvPicPr>
            <p:blipFill>
              <a:blip r:embed="rId11"/>
              <a:stretch>
                <a:fillRect/>
              </a:stretch>
            </p:blipFill>
            <p:spPr>
              <a:xfrm>
                <a:off x="1962562" y="4535231"/>
                <a:ext cx="309600" cy="15941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C9812B65-2207-1E90-292D-F8925AB511CF}"/>
                  </a:ext>
                </a:extLst>
              </p14:cNvPr>
              <p14:cNvContentPartPr/>
              <p14:nvPr/>
            </p14:nvContentPartPr>
            <p14:xfrm>
              <a:off x="2018362" y="5013818"/>
              <a:ext cx="222480" cy="27000"/>
            </p14:xfrm>
          </p:contentPart>
        </mc:Choice>
        <mc:Fallback xmlns="">
          <p:pic>
            <p:nvPicPr>
              <p:cNvPr id="22" name="Ink 21">
                <a:extLst>
                  <a:ext uri="{FF2B5EF4-FFF2-40B4-BE49-F238E27FC236}">
                    <a16:creationId xmlns:a16="http://schemas.microsoft.com/office/drawing/2014/main" id="{C9812B65-2207-1E90-292D-F8925AB511CF}"/>
                  </a:ext>
                </a:extLst>
              </p:cNvPr>
              <p:cNvPicPr/>
              <p:nvPr/>
            </p:nvPicPr>
            <p:blipFill>
              <a:blip r:embed="rId13"/>
              <a:stretch>
                <a:fillRect/>
              </a:stretch>
            </p:blipFill>
            <p:spPr>
              <a:xfrm>
                <a:off x="1982362" y="4940845"/>
                <a:ext cx="294480" cy="1729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1FEC3210-C06B-6B03-B77C-6C04823AACE4}"/>
                  </a:ext>
                </a:extLst>
              </p14:cNvPr>
              <p14:cNvContentPartPr/>
              <p14:nvPr/>
            </p14:nvContentPartPr>
            <p14:xfrm>
              <a:off x="2010082" y="5714018"/>
              <a:ext cx="217440" cy="5760"/>
            </p14:xfrm>
          </p:contentPart>
        </mc:Choice>
        <mc:Fallback xmlns="">
          <p:pic>
            <p:nvPicPr>
              <p:cNvPr id="23" name="Ink 22">
                <a:extLst>
                  <a:ext uri="{FF2B5EF4-FFF2-40B4-BE49-F238E27FC236}">
                    <a16:creationId xmlns:a16="http://schemas.microsoft.com/office/drawing/2014/main" id="{1FEC3210-C06B-6B03-B77C-6C04823AACE4}"/>
                  </a:ext>
                </a:extLst>
              </p:cNvPr>
              <p:cNvPicPr/>
              <p:nvPr/>
            </p:nvPicPr>
            <p:blipFill>
              <a:blip r:embed="rId15"/>
              <a:stretch>
                <a:fillRect/>
              </a:stretch>
            </p:blipFill>
            <p:spPr>
              <a:xfrm>
                <a:off x="1974082" y="5642018"/>
                <a:ext cx="28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265E4270-2AC2-7D53-7E0C-525BACB35983}"/>
                  </a:ext>
                </a:extLst>
              </p14:cNvPr>
              <p14:cNvContentPartPr/>
              <p14:nvPr/>
            </p14:nvContentPartPr>
            <p14:xfrm>
              <a:off x="7675402" y="2803058"/>
              <a:ext cx="201240" cy="5040"/>
            </p14:xfrm>
          </p:contentPart>
        </mc:Choice>
        <mc:Fallback xmlns="">
          <p:pic>
            <p:nvPicPr>
              <p:cNvPr id="24" name="Ink 23">
                <a:extLst>
                  <a:ext uri="{FF2B5EF4-FFF2-40B4-BE49-F238E27FC236}">
                    <a16:creationId xmlns:a16="http://schemas.microsoft.com/office/drawing/2014/main" id="{265E4270-2AC2-7D53-7E0C-525BACB35983}"/>
                  </a:ext>
                </a:extLst>
              </p:cNvPr>
              <p:cNvPicPr/>
              <p:nvPr/>
            </p:nvPicPr>
            <p:blipFill>
              <a:blip r:embed="rId17"/>
              <a:stretch>
                <a:fillRect/>
              </a:stretch>
            </p:blipFill>
            <p:spPr>
              <a:xfrm>
                <a:off x="7639402" y="2731058"/>
                <a:ext cx="27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C3A4D77F-55F2-8A11-5698-8F25A2078CB1}"/>
                  </a:ext>
                </a:extLst>
              </p14:cNvPr>
              <p14:cNvContentPartPr/>
              <p14:nvPr/>
            </p14:nvContentPartPr>
            <p14:xfrm>
              <a:off x="7711402" y="2542058"/>
              <a:ext cx="189360" cy="3240"/>
            </p14:xfrm>
          </p:contentPart>
        </mc:Choice>
        <mc:Fallback xmlns="">
          <p:pic>
            <p:nvPicPr>
              <p:cNvPr id="25" name="Ink 24">
                <a:extLst>
                  <a:ext uri="{FF2B5EF4-FFF2-40B4-BE49-F238E27FC236}">
                    <a16:creationId xmlns:a16="http://schemas.microsoft.com/office/drawing/2014/main" id="{C3A4D77F-55F2-8A11-5698-8F25A2078CB1}"/>
                  </a:ext>
                </a:extLst>
              </p:cNvPr>
              <p:cNvPicPr/>
              <p:nvPr/>
            </p:nvPicPr>
            <p:blipFill>
              <a:blip r:embed="rId19"/>
              <a:stretch>
                <a:fillRect/>
              </a:stretch>
            </p:blipFill>
            <p:spPr>
              <a:xfrm>
                <a:off x="7675402" y="2470058"/>
                <a:ext cx="261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7A1B852A-465C-179B-8EDE-D407600A319F}"/>
                  </a:ext>
                </a:extLst>
              </p14:cNvPr>
              <p14:cNvContentPartPr/>
              <p14:nvPr/>
            </p14:nvContentPartPr>
            <p14:xfrm>
              <a:off x="7693402" y="3037058"/>
              <a:ext cx="212400" cy="18360"/>
            </p14:xfrm>
          </p:contentPart>
        </mc:Choice>
        <mc:Fallback xmlns="">
          <p:pic>
            <p:nvPicPr>
              <p:cNvPr id="26" name="Ink 25">
                <a:extLst>
                  <a:ext uri="{FF2B5EF4-FFF2-40B4-BE49-F238E27FC236}">
                    <a16:creationId xmlns:a16="http://schemas.microsoft.com/office/drawing/2014/main" id="{7A1B852A-465C-179B-8EDE-D407600A319F}"/>
                  </a:ext>
                </a:extLst>
              </p:cNvPr>
              <p:cNvPicPr/>
              <p:nvPr/>
            </p:nvPicPr>
            <p:blipFill>
              <a:blip r:embed="rId21"/>
              <a:stretch>
                <a:fillRect/>
              </a:stretch>
            </p:blipFill>
            <p:spPr>
              <a:xfrm>
                <a:off x="7657402" y="2965058"/>
                <a:ext cx="284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B9D0AF6A-B06E-C1C7-1F33-7C3FFE724314}"/>
                  </a:ext>
                </a:extLst>
              </p14:cNvPr>
              <p14:cNvContentPartPr/>
              <p14:nvPr/>
            </p14:nvContentPartPr>
            <p14:xfrm>
              <a:off x="7697002" y="3289778"/>
              <a:ext cx="220680" cy="3240"/>
            </p14:xfrm>
          </p:contentPart>
        </mc:Choice>
        <mc:Fallback xmlns="">
          <p:pic>
            <p:nvPicPr>
              <p:cNvPr id="27" name="Ink 26">
                <a:extLst>
                  <a:ext uri="{FF2B5EF4-FFF2-40B4-BE49-F238E27FC236}">
                    <a16:creationId xmlns:a16="http://schemas.microsoft.com/office/drawing/2014/main" id="{B9D0AF6A-B06E-C1C7-1F33-7C3FFE724314}"/>
                  </a:ext>
                </a:extLst>
              </p:cNvPr>
              <p:cNvPicPr/>
              <p:nvPr/>
            </p:nvPicPr>
            <p:blipFill>
              <a:blip r:embed="rId23"/>
              <a:stretch>
                <a:fillRect/>
              </a:stretch>
            </p:blipFill>
            <p:spPr>
              <a:xfrm>
                <a:off x="7661061" y="3217778"/>
                <a:ext cx="292563"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8071F75A-3F73-14AD-7EC9-2A7B507183FF}"/>
                  </a:ext>
                </a:extLst>
              </p14:cNvPr>
              <p14:cNvContentPartPr/>
              <p14:nvPr/>
            </p14:nvContentPartPr>
            <p14:xfrm>
              <a:off x="7704202" y="3519458"/>
              <a:ext cx="178560" cy="360"/>
            </p14:xfrm>
          </p:contentPart>
        </mc:Choice>
        <mc:Fallback xmlns="">
          <p:pic>
            <p:nvPicPr>
              <p:cNvPr id="28" name="Ink 27">
                <a:extLst>
                  <a:ext uri="{FF2B5EF4-FFF2-40B4-BE49-F238E27FC236}">
                    <a16:creationId xmlns:a16="http://schemas.microsoft.com/office/drawing/2014/main" id="{8071F75A-3F73-14AD-7EC9-2A7B507183FF}"/>
                  </a:ext>
                </a:extLst>
              </p:cNvPr>
              <p:cNvPicPr/>
              <p:nvPr/>
            </p:nvPicPr>
            <p:blipFill>
              <a:blip r:embed="rId25"/>
              <a:stretch>
                <a:fillRect/>
              </a:stretch>
            </p:blipFill>
            <p:spPr>
              <a:xfrm>
                <a:off x="7668202" y="3447458"/>
                <a:ext cx="250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46E4D3E5-BA55-4A96-A9FB-554AA2D807D4}"/>
                  </a:ext>
                </a:extLst>
              </p14:cNvPr>
              <p14:cNvContentPartPr/>
              <p14:nvPr/>
            </p14:nvContentPartPr>
            <p14:xfrm>
              <a:off x="7701682" y="3767138"/>
              <a:ext cx="200880" cy="2880"/>
            </p14:xfrm>
          </p:contentPart>
        </mc:Choice>
        <mc:Fallback xmlns="">
          <p:pic>
            <p:nvPicPr>
              <p:cNvPr id="29" name="Ink 28">
                <a:extLst>
                  <a:ext uri="{FF2B5EF4-FFF2-40B4-BE49-F238E27FC236}">
                    <a16:creationId xmlns:a16="http://schemas.microsoft.com/office/drawing/2014/main" id="{46E4D3E5-BA55-4A96-A9FB-554AA2D807D4}"/>
                  </a:ext>
                </a:extLst>
              </p:cNvPr>
              <p:cNvPicPr/>
              <p:nvPr/>
            </p:nvPicPr>
            <p:blipFill>
              <a:blip r:embed="rId27"/>
              <a:stretch>
                <a:fillRect/>
              </a:stretch>
            </p:blipFill>
            <p:spPr>
              <a:xfrm>
                <a:off x="7665682" y="3684852"/>
                <a:ext cx="272880" cy="16745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B4D904B3-A104-0FE0-7384-0A94DC071261}"/>
                  </a:ext>
                </a:extLst>
              </p14:cNvPr>
              <p14:cNvContentPartPr/>
              <p14:nvPr/>
            </p14:nvContentPartPr>
            <p14:xfrm>
              <a:off x="7698802" y="4089698"/>
              <a:ext cx="180360" cy="7560"/>
            </p14:xfrm>
          </p:contentPart>
        </mc:Choice>
        <mc:Fallback xmlns="">
          <p:pic>
            <p:nvPicPr>
              <p:cNvPr id="31" name="Ink 30">
                <a:extLst>
                  <a:ext uri="{FF2B5EF4-FFF2-40B4-BE49-F238E27FC236}">
                    <a16:creationId xmlns:a16="http://schemas.microsoft.com/office/drawing/2014/main" id="{B4D904B3-A104-0FE0-7384-0A94DC071261}"/>
                  </a:ext>
                </a:extLst>
              </p:cNvPr>
              <p:cNvPicPr/>
              <p:nvPr/>
            </p:nvPicPr>
            <p:blipFill>
              <a:blip r:embed="rId29"/>
              <a:stretch>
                <a:fillRect/>
              </a:stretch>
            </p:blipFill>
            <p:spPr>
              <a:xfrm>
                <a:off x="7662874" y="4017698"/>
                <a:ext cx="252217"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EED7088D-ECB2-0955-E2A5-39F2A72A3B83}"/>
                  </a:ext>
                </a:extLst>
              </p14:cNvPr>
              <p14:cNvContentPartPr/>
              <p14:nvPr/>
            </p14:nvContentPartPr>
            <p14:xfrm>
              <a:off x="7697722" y="4397498"/>
              <a:ext cx="190440" cy="4680"/>
            </p14:xfrm>
          </p:contentPart>
        </mc:Choice>
        <mc:Fallback xmlns="">
          <p:pic>
            <p:nvPicPr>
              <p:cNvPr id="34" name="Ink 33">
                <a:extLst>
                  <a:ext uri="{FF2B5EF4-FFF2-40B4-BE49-F238E27FC236}">
                    <a16:creationId xmlns:a16="http://schemas.microsoft.com/office/drawing/2014/main" id="{EED7088D-ECB2-0955-E2A5-39F2A72A3B83}"/>
                  </a:ext>
                </a:extLst>
              </p:cNvPr>
              <p:cNvPicPr/>
              <p:nvPr/>
            </p:nvPicPr>
            <p:blipFill>
              <a:blip r:embed="rId31"/>
              <a:stretch>
                <a:fillRect/>
              </a:stretch>
            </p:blipFill>
            <p:spPr>
              <a:xfrm>
                <a:off x="7661722" y="4325498"/>
                <a:ext cx="262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7212ADCA-A840-11F8-2086-97E4A93B2908}"/>
                  </a:ext>
                </a:extLst>
              </p14:cNvPr>
              <p14:cNvContentPartPr/>
              <p14:nvPr/>
            </p14:nvContentPartPr>
            <p14:xfrm>
              <a:off x="7711042" y="4769018"/>
              <a:ext cx="162720" cy="8640"/>
            </p14:xfrm>
          </p:contentPart>
        </mc:Choice>
        <mc:Fallback xmlns="">
          <p:pic>
            <p:nvPicPr>
              <p:cNvPr id="35" name="Ink 34">
                <a:extLst>
                  <a:ext uri="{FF2B5EF4-FFF2-40B4-BE49-F238E27FC236}">
                    <a16:creationId xmlns:a16="http://schemas.microsoft.com/office/drawing/2014/main" id="{7212ADCA-A840-11F8-2086-97E4A93B2908}"/>
                  </a:ext>
                </a:extLst>
              </p:cNvPr>
              <p:cNvPicPr/>
              <p:nvPr/>
            </p:nvPicPr>
            <p:blipFill>
              <a:blip r:embed="rId33"/>
              <a:stretch>
                <a:fillRect/>
              </a:stretch>
            </p:blipFill>
            <p:spPr>
              <a:xfrm>
                <a:off x="7675121" y="4699898"/>
                <a:ext cx="234561"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21E6B374-F2F3-2EB3-5963-019FD437D2B0}"/>
                  </a:ext>
                </a:extLst>
              </p14:cNvPr>
              <p14:cNvContentPartPr/>
              <p14:nvPr/>
            </p14:nvContentPartPr>
            <p14:xfrm>
              <a:off x="7684402" y="5172578"/>
              <a:ext cx="180720" cy="360"/>
            </p14:xfrm>
          </p:contentPart>
        </mc:Choice>
        <mc:Fallback xmlns="">
          <p:pic>
            <p:nvPicPr>
              <p:cNvPr id="36" name="Ink 35">
                <a:extLst>
                  <a:ext uri="{FF2B5EF4-FFF2-40B4-BE49-F238E27FC236}">
                    <a16:creationId xmlns:a16="http://schemas.microsoft.com/office/drawing/2014/main" id="{21E6B374-F2F3-2EB3-5963-019FD437D2B0}"/>
                  </a:ext>
                </a:extLst>
              </p:cNvPr>
              <p:cNvPicPr/>
              <p:nvPr/>
            </p:nvPicPr>
            <p:blipFill>
              <a:blip r:embed="rId35"/>
              <a:stretch>
                <a:fillRect/>
              </a:stretch>
            </p:blipFill>
            <p:spPr>
              <a:xfrm>
                <a:off x="7648402" y="5100578"/>
                <a:ext cx="252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33716F8A-17A7-C6D3-A755-F53308F0B51C}"/>
                  </a:ext>
                </a:extLst>
              </p14:cNvPr>
              <p14:cNvContentPartPr/>
              <p14:nvPr/>
            </p14:nvContentPartPr>
            <p14:xfrm>
              <a:off x="7666762" y="5441138"/>
              <a:ext cx="218160" cy="2880"/>
            </p14:xfrm>
          </p:contentPart>
        </mc:Choice>
        <mc:Fallback xmlns="">
          <p:pic>
            <p:nvPicPr>
              <p:cNvPr id="37" name="Ink 36">
                <a:extLst>
                  <a:ext uri="{FF2B5EF4-FFF2-40B4-BE49-F238E27FC236}">
                    <a16:creationId xmlns:a16="http://schemas.microsoft.com/office/drawing/2014/main" id="{33716F8A-17A7-C6D3-A755-F53308F0B51C}"/>
                  </a:ext>
                </a:extLst>
              </p:cNvPr>
              <p:cNvPicPr/>
              <p:nvPr/>
            </p:nvPicPr>
            <p:blipFill>
              <a:blip r:embed="rId37"/>
              <a:stretch>
                <a:fillRect/>
              </a:stretch>
            </p:blipFill>
            <p:spPr>
              <a:xfrm>
                <a:off x="7630762" y="5369138"/>
                <a:ext cx="29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AC9DFF90-E07F-5727-AB78-F2AB211CC88C}"/>
                  </a:ext>
                </a:extLst>
              </p14:cNvPr>
              <p14:cNvContentPartPr/>
              <p14:nvPr/>
            </p14:nvContentPartPr>
            <p14:xfrm>
              <a:off x="7697002" y="5693138"/>
              <a:ext cx="184320" cy="2880"/>
            </p14:xfrm>
          </p:contentPart>
        </mc:Choice>
        <mc:Fallback xmlns="">
          <p:pic>
            <p:nvPicPr>
              <p:cNvPr id="38" name="Ink 37">
                <a:extLst>
                  <a:ext uri="{FF2B5EF4-FFF2-40B4-BE49-F238E27FC236}">
                    <a16:creationId xmlns:a16="http://schemas.microsoft.com/office/drawing/2014/main" id="{AC9DFF90-E07F-5727-AB78-F2AB211CC88C}"/>
                  </a:ext>
                </a:extLst>
              </p:cNvPr>
              <p:cNvPicPr/>
              <p:nvPr/>
            </p:nvPicPr>
            <p:blipFill>
              <a:blip r:embed="rId39"/>
              <a:stretch>
                <a:fillRect/>
              </a:stretch>
            </p:blipFill>
            <p:spPr>
              <a:xfrm>
                <a:off x="7661002" y="5621138"/>
                <a:ext cx="256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5EF66275-39EE-6966-842D-E6F3F0875F40}"/>
                  </a:ext>
                </a:extLst>
              </p14:cNvPr>
              <p14:cNvContentPartPr/>
              <p14:nvPr/>
            </p14:nvContentPartPr>
            <p14:xfrm>
              <a:off x="7695922" y="6098858"/>
              <a:ext cx="187560" cy="360"/>
            </p14:xfrm>
          </p:contentPart>
        </mc:Choice>
        <mc:Fallback xmlns="">
          <p:pic>
            <p:nvPicPr>
              <p:cNvPr id="40" name="Ink 39">
                <a:extLst>
                  <a:ext uri="{FF2B5EF4-FFF2-40B4-BE49-F238E27FC236}">
                    <a16:creationId xmlns:a16="http://schemas.microsoft.com/office/drawing/2014/main" id="{5EF66275-39EE-6966-842D-E6F3F0875F40}"/>
                  </a:ext>
                </a:extLst>
              </p:cNvPr>
              <p:cNvPicPr/>
              <p:nvPr/>
            </p:nvPicPr>
            <p:blipFill>
              <a:blip r:embed="rId41"/>
              <a:stretch>
                <a:fillRect/>
              </a:stretch>
            </p:blipFill>
            <p:spPr>
              <a:xfrm>
                <a:off x="7659922" y="6026858"/>
                <a:ext cx="259560" cy="144360"/>
              </a:xfrm>
              <a:prstGeom prst="rect">
                <a:avLst/>
              </a:prstGeom>
            </p:spPr>
          </p:pic>
        </mc:Fallback>
      </mc:AlternateContent>
    </p:spTree>
    <p:extLst>
      <p:ext uri="{BB962C8B-B14F-4D97-AF65-F5344CB8AC3E}">
        <p14:creationId xmlns:p14="http://schemas.microsoft.com/office/powerpoint/2010/main" val="321466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The Iowa Court of Appeals - generally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59418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302</TotalTime>
  <Words>2003</Words>
  <Application>Microsoft Office PowerPoint</Application>
  <PresentationFormat>Widescreen</PresentationFormat>
  <Paragraphs>139</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Symbol</vt:lpstr>
      <vt:lpstr>Times New Roman</vt:lpstr>
      <vt:lpstr>Trebuchet MS</vt:lpstr>
      <vt:lpstr>Berlin</vt:lpstr>
      <vt:lpstr>Iowa Defense Counsel Association Annual Meeting - 2023 APPELLATE PRACTICE TIPS  </vt:lpstr>
      <vt:lpstr>PowerPoint Presentation</vt:lpstr>
      <vt:lpstr>Chapter 6 - Rules of Appellate Procedure  Substantive Review Task Force</vt:lpstr>
      <vt:lpstr>No More Proof Briefs</vt:lpstr>
      <vt:lpstr>How do we access court files?  Appellate Docket</vt:lpstr>
      <vt:lpstr>How do we access court files? Briefs, Appendices, and Notices</vt:lpstr>
      <vt:lpstr>How do we access court files?  Trial Court Binder</vt:lpstr>
      <vt:lpstr>But … docket numbers have arrived</vt:lpstr>
      <vt:lpstr>The Iowa Court of Appeals - generally</vt:lpstr>
      <vt:lpstr>What is the Court of Appeals?</vt:lpstr>
      <vt:lpstr>What kind of cases?</vt:lpstr>
      <vt:lpstr>The Internal Workings.</vt:lpstr>
      <vt:lpstr>The Workload:</vt:lpstr>
      <vt:lpstr>Expected Outcomes from the District Court or Jury Decisions - Given the Statistics:</vt:lpstr>
      <vt:lpstr>Rehearing Petitions and Further Review</vt:lpstr>
      <vt:lpstr>Supreme Court Statistics on Further Review.</vt:lpstr>
      <vt:lpstr>Now to the Meat – Practice Pointers</vt:lpstr>
      <vt:lpstr>Brief Writing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Headings in the Table of Contents to Clearly Define Your Issues:</vt:lpstr>
      <vt:lpstr>Tips for your Oral Argument </vt:lpstr>
      <vt:lpstr>PowerPoint Presentation</vt:lpstr>
      <vt:lpstr>PowerPoint Presentation</vt:lpstr>
      <vt:lpstr>PowerPoint Presentation</vt:lpstr>
      <vt:lpstr>PowerPoint Presentation</vt:lpstr>
      <vt:lpstr>Remote Arguments</vt:lpstr>
      <vt:lpstr>PowerPoint Presentation</vt:lpstr>
      <vt:lpstr>PowerPoint Presentation</vt:lpstr>
      <vt:lpstr>TIME FOR QUESTIONS</vt:lpstr>
    </vt:vector>
  </TitlesOfParts>
  <Company>Judicial Branch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Criminal Appellate Defenders Training Summer 2023 APPELLATE PRACTICE TIPS</dc:title>
  <dc:creator>Greer, Sharon [JB]</dc:creator>
  <cp:lastModifiedBy>Greer, Sharon [JB]</cp:lastModifiedBy>
  <cp:revision>29</cp:revision>
  <dcterms:created xsi:type="dcterms:W3CDTF">2023-06-21T20:22:44Z</dcterms:created>
  <dcterms:modified xsi:type="dcterms:W3CDTF">2023-08-24T13:50:15Z</dcterms:modified>
</cp:coreProperties>
</file>