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9" r:id="rId2"/>
    <p:sldId id="260" r:id="rId3"/>
    <p:sldId id="258" r:id="rId4"/>
    <p:sldId id="285" r:id="rId5"/>
    <p:sldId id="278" r:id="rId6"/>
    <p:sldId id="280" r:id="rId7"/>
    <p:sldId id="281" r:id="rId8"/>
    <p:sldId id="284" r:id="rId9"/>
    <p:sldId id="282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86" r:id="rId21"/>
    <p:sldId id="287" r:id="rId22"/>
    <p:sldId id="288" r:id="rId23"/>
    <p:sldId id="28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4C2D"/>
    <a:srgbClr val="DDA147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9/11/2023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9/11/2023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9/11/2023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9/11/2023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9/11/2023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A8285B34-8801-6884-0495-F63F33B6F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61333" cy="7465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721" y="2836372"/>
            <a:ext cx="10249807" cy="2648381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IOWA CIVIL VERDICT</a:t>
            </a:r>
            <a:br>
              <a:rPr lang="en-US" sz="7200" dirty="0">
                <a:solidFill>
                  <a:schemeClr val="bg1">
                    <a:lumMod val="10000"/>
                    <a:lumOff val="90000"/>
                  </a:schemeClr>
                </a:solidFill>
              </a:rPr>
            </a:br>
            <a:r>
              <a:rPr lang="en-US" sz="72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TRENDS &amp; EFFECTS</a:t>
            </a:r>
            <a:br>
              <a:rPr lang="en-US" sz="7200" dirty="0">
                <a:solidFill>
                  <a:schemeClr val="bg1">
                    <a:lumMod val="10000"/>
                    <a:lumOff val="90000"/>
                  </a:schemeClr>
                </a:solidFill>
              </a:rPr>
            </a:br>
            <a:r>
              <a:rPr lang="en-US" sz="72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ON SETTLEMENT</a:t>
            </a:r>
            <a:br>
              <a:rPr lang="en-US" sz="7200" dirty="0">
                <a:solidFill>
                  <a:schemeClr val="bg1">
                    <a:lumMod val="10000"/>
                    <a:lumOff val="90000"/>
                  </a:schemeClr>
                </a:solidFill>
              </a:rPr>
            </a:br>
            <a:endParaRPr lang="en-US" sz="72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F81E1A-E100-FA0C-F4EE-F268D77CD995}"/>
              </a:ext>
            </a:extLst>
          </p:cNvPr>
          <p:cNvSpPr/>
          <p:nvPr/>
        </p:nvSpPr>
        <p:spPr>
          <a:xfrm>
            <a:off x="-1" y="5640917"/>
            <a:ext cx="12361333" cy="1143323"/>
          </a:xfrm>
          <a:prstGeom prst="rect">
            <a:avLst/>
          </a:prstGeom>
          <a:solidFill>
            <a:schemeClr val="bg1">
              <a:lumMod val="25000"/>
              <a:lumOff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1B3225-902F-3F8C-79E4-BEBE03261825}"/>
              </a:ext>
            </a:extLst>
          </p:cNvPr>
          <p:cNvSpPr txBox="1"/>
          <p:nvPr/>
        </p:nvSpPr>
        <p:spPr>
          <a:xfrm>
            <a:off x="210206" y="5797079"/>
            <a:ext cx="5970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JEFF BOEHLERT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BOEHLERT </a:t>
            </a:r>
            <a:r>
              <a:rPr lang="en-US" sz="2400" dirty="0" err="1">
                <a:solidFill>
                  <a:schemeClr val="bg1"/>
                </a:solidFill>
              </a:rPr>
              <a:t>BROWNLEE</a:t>
            </a:r>
            <a:r>
              <a:rPr lang="en-US" sz="2400" dirty="0">
                <a:solidFill>
                  <a:schemeClr val="bg1"/>
                </a:solidFill>
              </a:rPr>
              <a:t> ADR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56B096-9B3B-06D7-0C95-2251C1FD1629}"/>
              </a:ext>
            </a:extLst>
          </p:cNvPr>
          <p:cNvSpPr txBox="1"/>
          <p:nvPr/>
        </p:nvSpPr>
        <p:spPr>
          <a:xfrm>
            <a:off x="6706914" y="5797079"/>
            <a:ext cx="5970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AMANDA M. RICHARDS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BETTY, NEUMAN &amp; McMAHON, P.L.C.</a:t>
            </a: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E10DEA-CA8C-801D-D95C-9F2BB2E2A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94978" y="1496484"/>
            <a:ext cx="18181955" cy="2175933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2020-2022 VERDICT TRENDS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7547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C513A4A-ACB2-436B-EF42-C0E677781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02" y="758295"/>
            <a:ext cx="11936795" cy="534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71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5C125C17-4AC4-88AA-55B1-C2EEDBC8C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21" y="415118"/>
            <a:ext cx="9491557" cy="602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77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43FA801-ABFD-63FA-8282-F1A3CEDB3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09" y="575804"/>
            <a:ext cx="10846224" cy="590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60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D9C44D4-358A-DA89-B509-CF226B86D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6" y="1387457"/>
            <a:ext cx="5590117" cy="4292604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F8BF98E-7593-E11B-E1EB-8177CB163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979" y="1387457"/>
            <a:ext cx="5887156" cy="429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9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497B9505-4FAD-5ED8-C256-B375CB497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38" y="280807"/>
            <a:ext cx="7479394" cy="629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45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C07CDD3-7382-9D76-7254-9130FFBA4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51" y="716946"/>
            <a:ext cx="6933531" cy="2712054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5117396-C1FD-797D-3CD3-DBBC6E8A7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16" y="3675591"/>
            <a:ext cx="6939280" cy="278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37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5FE7520-1363-9F74-0C81-2AF4015BA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7" y="414868"/>
            <a:ext cx="7457058" cy="4696143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91502C1-4305-B7AF-5D7A-5ECEDA6B2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783" y="3843866"/>
            <a:ext cx="6578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77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41D5F74-50B8-8025-7B6A-926E91885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18" y="1562098"/>
            <a:ext cx="10121563" cy="415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32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80F2629-CB62-B1A6-BBE5-C8CDFE1D6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59" y="391276"/>
            <a:ext cx="8697807" cy="607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83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EE673F-3916-B184-9048-CEA349E140BF}"/>
              </a:ext>
            </a:extLst>
          </p:cNvPr>
          <p:cNvSpPr txBox="1"/>
          <p:nvPr/>
        </p:nvSpPr>
        <p:spPr>
          <a:xfrm>
            <a:off x="1490132" y="2672834"/>
            <a:ext cx="92117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THE RE-LAUNCH OF THE JURY VERDICT REPORTER</a:t>
            </a:r>
          </a:p>
        </p:txBody>
      </p:sp>
    </p:spTree>
    <p:extLst>
      <p:ext uri="{BB962C8B-B14F-4D97-AF65-F5344CB8AC3E}">
        <p14:creationId xmlns:p14="http://schemas.microsoft.com/office/powerpoint/2010/main" val="4099414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A3EAA-5EAC-91BF-D7FC-DC6DBE51C7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2023 JURY VERDICTS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4E196E-E301-3C50-74BF-2163D852E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1276" y="3773489"/>
            <a:ext cx="9440034" cy="1049867"/>
          </a:xfrm>
        </p:spPr>
        <p:txBody>
          <a:bodyPr/>
          <a:lstStyle/>
          <a:p>
            <a:r>
              <a:rPr lang="en-US" dirty="0"/>
              <a:t>Current to July 31,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88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2B1D7-3392-6F4B-FFE9-9F2326316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FAR….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BBF5727-8A2B-CC09-8AA0-69C23CF11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70244"/>
            <a:ext cx="10353675" cy="2327161"/>
          </a:xfrm>
        </p:spPr>
      </p:pic>
    </p:spTree>
    <p:extLst>
      <p:ext uri="{BB962C8B-B14F-4D97-AF65-F5344CB8AC3E}">
        <p14:creationId xmlns:p14="http://schemas.microsoft.com/office/powerpoint/2010/main" val="3763812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A80AFF6-DFBA-9452-1E3D-F07780DCA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1" y="512263"/>
            <a:ext cx="7269026" cy="561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04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07644-42F5-0CD4-FFF2-C42AFB3517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EFFECTS ON SETTLEMENT</a:t>
            </a:r>
          </a:p>
        </p:txBody>
      </p:sp>
    </p:spTree>
    <p:extLst>
      <p:ext uri="{BB962C8B-B14F-4D97-AF65-F5344CB8AC3E}">
        <p14:creationId xmlns:p14="http://schemas.microsoft.com/office/powerpoint/2010/main" val="1110052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THE IOWA CIVIL JURY VERDICT REPORTER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B98CF9-DE1F-D3F6-D1C0-14D2771AA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212" y="2277533"/>
            <a:ext cx="10353762" cy="371474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Maintained by the Iowa State Bar Association. </a:t>
            </a:r>
          </a:p>
          <a:p>
            <a:r>
              <a:rPr lang="en-US" sz="3600" dirty="0">
                <a:solidFill>
                  <a:schemeClr val="tx1"/>
                </a:solidFill>
              </a:rPr>
              <a:t>Tracks Iowa Jury Verdicts throughout the state.</a:t>
            </a:r>
          </a:p>
          <a:p>
            <a:r>
              <a:rPr lang="en-US" sz="3600" dirty="0">
                <a:solidFill>
                  <a:schemeClr val="tx1"/>
                </a:solidFill>
              </a:rPr>
              <a:t>Clerks report to ISBA; ISBA posts data.  </a:t>
            </a:r>
          </a:p>
        </p:txBody>
      </p:sp>
    </p:spTree>
    <p:extLst>
      <p:ext uri="{BB962C8B-B14F-4D97-AF65-F5344CB8AC3E}">
        <p14:creationId xmlns:p14="http://schemas.microsoft.com/office/powerpoint/2010/main" val="2689089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848AE-31A9-A6CC-CD01-C9B3DB760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VERDICT TASK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E8D8C-DD8B-DC47-F1AE-98B4DB2F2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Harry Shipley – Iowa State Bar Association</a:t>
            </a:r>
          </a:p>
          <a:p>
            <a:r>
              <a:rPr lang="en-US" dirty="0"/>
              <a:t>Attorney members: </a:t>
            </a:r>
          </a:p>
          <a:p>
            <a:pPr lvl="1"/>
            <a:r>
              <a:rPr lang="en-US" dirty="0"/>
              <a:t>Brandon </a:t>
            </a:r>
            <a:r>
              <a:rPr lang="en-US" dirty="0" err="1"/>
              <a:t>Bohlman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Brad Brady </a:t>
            </a:r>
          </a:p>
          <a:p>
            <a:pPr lvl="1"/>
            <a:r>
              <a:rPr lang="en-US" dirty="0"/>
              <a:t>Siobhan </a:t>
            </a:r>
            <a:r>
              <a:rPr lang="en-US" dirty="0" err="1"/>
              <a:t>Briley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Ann Gronlund </a:t>
            </a:r>
          </a:p>
          <a:p>
            <a:pPr lvl="1"/>
            <a:r>
              <a:rPr lang="en-US" dirty="0"/>
              <a:t>Amanda Richards </a:t>
            </a:r>
          </a:p>
          <a:p>
            <a:pPr lvl="1"/>
            <a:r>
              <a:rPr lang="en-US" dirty="0"/>
              <a:t>Cara Roberts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757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FDB3C09-3CD3-10D1-E40A-479367923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6" y="331892"/>
            <a:ext cx="9290473" cy="61942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17F776-92FD-0E22-B928-6F888AFD452B}"/>
              </a:ext>
            </a:extLst>
          </p:cNvPr>
          <p:cNvSpPr txBox="1"/>
          <p:nvPr/>
        </p:nvSpPr>
        <p:spPr>
          <a:xfrm>
            <a:off x="9838267" y="1582339"/>
            <a:ext cx="1828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DATE OF TRIAL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VENUE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CASE NUMBER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CASE TYPE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VERDICT</a:t>
            </a:r>
          </a:p>
        </p:txBody>
      </p:sp>
    </p:spTree>
    <p:extLst>
      <p:ext uri="{BB962C8B-B14F-4D97-AF65-F5344CB8AC3E}">
        <p14:creationId xmlns:p14="http://schemas.microsoft.com/office/powerpoint/2010/main" val="4010061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23C90CB-7D16-5311-6E2B-258F14AF2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13" y="1401856"/>
            <a:ext cx="11131974" cy="20271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808ABB-FE59-C068-CB8B-3404D8557D7D}"/>
              </a:ext>
            </a:extLst>
          </p:cNvPr>
          <p:cNvSpPr txBox="1"/>
          <p:nvPr/>
        </p:nvSpPr>
        <p:spPr>
          <a:xfrm>
            <a:off x="316654" y="4378926"/>
            <a:ext cx="113453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FULLY SEARCHABLE: </a:t>
            </a:r>
          </a:p>
          <a:p>
            <a:pPr algn="ctr"/>
            <a:r>
              <a:rPr lang="en-US" sz="3200" dirty="0"/>
              <a:t>CASE NAME, CASE TYPE, COUNTY, TERM</a:t>
            </a:r>
          </a:p>
        </p:txBody>
      </p:sp>
    </p:spTree>
    <p:extLst>
      <p:ext uri="{BB962C8B-B14F-4D97-AF65-F5344CB8AC3E}">
        <p14:creationId xmlns:p14="http://schemas.microsoft.com/office/powerpoint/2010/main" val="1408447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B0849DF-8A7F-D8A4-16CA-5CA3BFF1D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925" y="202449"/>
            <a:ext cx="5264150" cy="6453102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3F3B68ED-B5A8-9850-456A-2E37FC789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71" y="1660523"/>
            <a:ext cx="10688858" cy="1535643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40BBDC86-5742-65A6-A2EF-4A43D0D8E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26" y="3947802"/>
            <a:ext cx="11436970" cy="141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08025CF-0CA9-CC97-C5E3-373DD239F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433" y="215422"/>
            <a:ext cx="5242983" cy="6427155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A18FADA-322C-DFAA-D8D8-4370BBFD3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61" y="2026708"/>
            <a:ext cx="10945891" cy="280458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B53DECE-893D-87B1-2CC5-59432F95B7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93" y="1448434"/>
            <a:ext cx="10620024" cy="396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9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846D374-7113-41C0-2319-23D2722A1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78" y="831185"/>
            <a:ext cx="6489761" cy="5195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E8F05E-F150-48EF-B624-51FBE72D7F17}"/>
              </a:ext>
            </a:extLst>
          </p:cNvPr>
          <p:cNvSpPr txBox="1"/>
          <p:nvPr/>
        </p:nvSpPr>
        <p:spPr>
          <a:xfrm>
            <a:off x="7295159" y="1905506"/>
            <a:ext cx="43229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LINKS DIRECTLY TO DOCUMENTS AND EDMS</a:t>
            </a:r>
          </a:p>
        </p:txBody>
      </p:sp>
    </p:spTree>
    <p:extLst>
      <p:ext uri="{BB962C8B-B14F-4D97-AF65-F5344CB8AC3E}">
        <p14:creationId xmlns:p14="http://schemas.microsoft.com/office/powerpoint/2010/main" val="42214068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.pptx" id="{E781C72B-3D65-4B8D-9071-33B66AF0EF30}" vid="{3A5A58F2-9BE1-435C-B12D-88FD9BF701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141</Words>
  <Application>Microsoft Office PowerPoint</Application>
  <PresentationFormat>Widescreen</PresentationFormat>
  <Paragraphs>40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Goudy Old Style</vt:lpstr>
      <vt:lpstr>Wingdings 2</vt:lpstr>
      <vt:lpstr>SlateVTI</vt:lpstr>
      <vt:lpstr>IOWA CIVIL VERDICT TRENDS &amp; EFFECTS ON SETTLEMENT </vt:lpstr>
      <vt:lpstr>PowerPoint Presentation</vt:lpstr>
      <vt:lpstr>THE IOWA CIVIL JURY VERDICT REPORTER</vt:lpstr>
      <vt:lpstr>CURRENT VERDICT TASK FORCE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2020-2022 VERDICT TRENDS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2023 JURY VERDICTS</vt:lpstr>
      <vt:lpstr>SO FAR….</vt:lpstr>
      <vt:lpstr>PowerPoint Presentation</vt:lpstr>
      <vt:lpstr>EFFECTS ON SETTLEMENT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IOWA CIVIL VERDICTS</dc:title>
  <dc:creator>Amanda Richards</dc:creator>
  <cp:lastModifiedBy>Amanda Richards</cp:lastModifiedBy>
  <cp:revision>5</cp:revision>
  <dcterms:created xsi:type="dcterms:W3CDTF">2023-02-17T20:21:17Z</dcterms:created>
  <dcterms:modified xsi:type="dcterms:W3CDTF">2023-09-11T16:00:53Z</dcterms:modified>
</cp:coreProperties>
</file>